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4"/>
  </p:notesMasterIdLst>
  <p:handoutMasterIdLst>
    <p:handoutMasterId r:id="rId55"/>
  </p:handoutMasterIdLst>
  <p:sldIdLst>
    <p:sldId id="256" r:id="rId2"/>
    <p:sldId id="257" r:id="rId3"/>
    <p:sldId id="326" r:id="rId4"/>
    <p:sldId id="327" r:id="rId5"/>
    <p:sldId id="328" r:id="rId6"/>
    <p:sldId id="329" r:id="rId7"/>
    <p:sldId id="331" r:id="rId8"/>
    <p:sldId id="330" r:id="rId9"/>
    <p:sldId id="332" r:id="rId10"/>
    <p:sldId id="333" r:id="rId11"/>
    <p:sldId id="335" r:id="rId12"/>
    <p:sldId id="347" r:id="rId13"/>
    <p:sldId id="346" r:id="rId14"/>
    <p:sldId id="345" r:id="rId15"/>
    <p:sldId id="344" r:id="rId16"/>
    <p:sldId id="349" r:id="rId17"/>
    <p:sldId id="395" r:id="rId18"/>
    <p:sldId id="337" r:id="rId19"/>
    <p:sldId id="336" r:id="rId20"/>
    <p:sldId id="350" r:id="rId21"/>
    <p:sldId id="353" r:id="rId22"/>
    <p:sldId id="356" r:id="rId23"/>
    <p:sldId id="358" r:id="rId24"/>
    <p:sldId id="359" r:id="rId25"/>
    <p:sldId id="399" r:id="rId26"/>
    <p:sldId id="354" r:id="rId27"/>
    <p:sldId id="362" r:id="rId28"/>
    <p:sldId id="366" r:id="rId29"/>
    <p:sldId id="361" r:id="rId30"/>
    <p:sldId id="360" r:id="rId31"/>
    <p:sldId id="352" r:id="rId32"/>
    <p:sldId id="369" r:id="rId33"/>
    <p:sldId id="370" r:id="rId34"/>
    <p:sldId id="371" r:id="rId35"/>
    <p:sldId id="374" r:id="rId36"/>
    <p:sldId id="368" r:id="rId37"/>
    <p:sldId id="380" r:id="rId38"/>
    <p:sldId id="381" r:id="rId39"/>
    <p:sldId id="367" r:id="rId40"/>
    <p:sldId id="383" r:id="rId41"/>
    <p:sldId id="385" r:id="rId42"/>
    <p:sldId id="384" r:id="rId43"/>
    <p:sldId id="386" r:id="rId44"/>
    <p:sldId id="387" r:id="rId45"/>
    <p:sldId id="388" r:id="rId46"/>
    <p:sldId id="400" r:id="rId47"/>
    <p:sldId id="375" r:id="rId48"/>
    <p:sldId id="376" r:id="rId49"/>
    <p:sldId id="378" r:id="rId50"/>
    <p:sldId id="377" r:id="rId51"/>
    <p:sldId id="379" r:id="rId52"/>
    <p:sldId id="267" r:id="rId5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yn Davis" initials="GD" lastIdx="1" clrIdx="0">
    <p:extLst>
      <p:ext uri="{19B8F6BF-5375-455C-9EA6-DF929625EA0E}">
        <p15:presenceInfo xmlns:p15="http://schemas.microsoft.com/office/powerpoint/2012/main" userId="Glyn Dav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74" d="100"/>
          <a:sy n="74" d="100"/>
        </p:scale>
        <p:origin x="-2124" y="-96"/>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28B1737E-6286-485C-9F00-60AE5869DA1C}" type="datetimeFigureOut">
              <a:rPr lang="en-GB" smtClean="0"/>
              <a:t>04/10/2020</a:t>
            </a:fld>
            <a:endParaRPr lang="en-GB"/>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B81D72E-D0CB-4E70-BBA1-F26D72CC8B25}" type="slidenum">
              <a:rPr lang="en-GB" smtClean="0"/>
              <a:t>‹#›</a:t>
            </a:fld>
            <a:endParaRPr lang="en-GB"/>
          </a:p>
        </p:txBody>
      </p:sp>
    </p:spTree>
    <p:extLst>
      <p:ext uri="{BB962C8B-B14F-4D97-AF65-F5344CB8AC3E}">
        <p14:creationId xmlns:p14="http://schemas.microsoft.com/office/powerpoint/2010/main" val="211796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265065" y="0"/>
            <a:ext cx="4029164" cy="3505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03BF98-757F-4FF2-8580-A906C37BF4F8}" type="datetimeFigureOut">
              <a:rPr lang="en-US"/>
              <a:pPr>
                <a:defRPr/>
              </a:pPr>
              <a:t>10/4/2020</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6658757"/>
            <a:ext cx="4029164" cy="3505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265065" y="6658757"/>
            <a:ext cx="4029164" cy="3505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89EFF7-9CC0-4C94-8B9D-56BEC6C6538A}" type="slidenum">
              <a:rPr lang="en-GB"/>
              <a:pPr>
                <a:defRPr/>
              </a:pPr>
              <a:t>‹#›</a:t>
            </a:fld>
            <a:endParaRPr lang="en-GB"/>
          </a:p>
        </p:txBody>
      </p:sp>
    </p:spTree>
    <p:extLst>
      <p:ext uri="{BB962C8B-B14F-4D97-AF65-F5344CB8AC3E}">
        <p14:creationId xmlns:p14="http://schemas.microsoft.com/office/powerpoint/2010/main" val="2733881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0A19A669-86BE-440F-AC67-61B8BDA6C008}"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C4710A61-88D0-4244-906F-8ED98E9D9C5B}" type="slidenum">
              <a:rPr lang="en-GB" smtClean="0"/>
              <a:pPr>
                <a:defRPr/>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6929486" cy="714380"/>
          </a:xfrm>
        </p:spPr>
        <p:txBody>
          <a:bodyPr/>
          <a:lstStyle/>
          <a:p>
            <a:r>
              <a:rPr lang="en-US" dirty="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EE5211DE-3088-474A-B06D-0C81E0A02B56}" type="slidenum">
              <a:rPr lang="en-GB"/>
              <a:pPr>
                <a:defRPr/>
              </a:pPr>
              <a:t>‹#›</a:t>
            </a:fld>
            <a:endParaRPr lang="en-GB" dirty="0"/>
          </a:p>
        </p:txBody>
      </p:sp>
      <p:sp>
        <p:nvSpPr>
          <p:cNvPr id="4" name="Footer Placeholder 4"/>
          <p:cNvSpPr>
            <a:spLocks noGrp="1"/>
          </p:cNvSpPr>
          <p:nvPr userDrawn="1">
            <p:ph type="ftr" sz="quarter" idx="11"/>
          </p:nvPr>
        </p:nvSpPr>
        <p:spPr/>
        <p:txBody>
          <a:bodyPr/>
          <a:lstStyle>
            <a:lvl1pPr>
              <a:defRPr/>
            </a:lvl1pPr>
          </a:lstStyle>
          <a:p>
            <a:pPr>
              <a:defRPr/>
            </a:pPr>
            <a:r>
              <a:rPr lang="en-GB"/>
              <a:t>Glyn Davis &amp; Branko Pecar</a:t>
            </a:r>
            <a:endParaRPr lang="en-GB" b="0"/>
          </a:p>
        </p:txBody>
      </p:sp>
    </p:spTree>
    <p:extLst>
      <p:ext uri="{BB962C8B-B14F-4D97-AF65-F5344CB8AC3E}">
        <p14:creationId xmlns:p14="http://schemas.microsoft.com/office/powerpoint/2010/main" val="33953720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500063" y="274638"/>
            <a:ext cx="81867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 name="Slide Number Placeholder 5"/>
          <p:cNvSpPr>
            <a:spLocks noGrp="1"/>
          </p:cNvSpPr>
          <p:nvPr>
            <p:ph type="sldNum" sz="quarter" idx="4"/>
          </p:nvPr>
        </p:nvSpPr>
        <p:spPr>
          <a:xfrm>
            <a:off x="8501063" y="6356350"/>
            <a:ext cx="428625" cy="215900"/>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fld id="{A3FE08B8-51A8-4FAF-A2C1-91692C63A9C7}" type="slidenum">
              <a:rPr lang="en-GB"/>
              <a:pPr>
                <a:defRPr/>
              </a:pPr>
              <a:t>‹#›</a:t>
            </a:fld>
            <a:endParaRPr lang="en-GB" dirty="0"/>
          </a:p>
        </p:txBody>
      </p:sp>
      <p:cxnSp>
        <p:nvCxnSpPr>
          <p:cNvPr id="11" name="Straight Connector 10"/>
          <p:cNvCxnSpPr/>
          <p:nvPr userDrawn="1"/>
        </p:nvCxnSpPr>
        <p:spPr>
          <a:xfrm flipV="1">
            <a:off x="642938" y="1143000"/>
            <a:ext cx="807243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userDrawn="1">
            <p:ph type="ftr" sz="quarter" idx="3"/>
          </p:nvPr>
        </p:nvSpPr>
        <p:spPr>
          <a:xfrm>
            <a:off x="428625" y="6072188"/>
            <a:ext cx="2714625" cy="285750"/>
          </a:xfrm>
          <a:prstGeom prst="rect">
            <a:avLst/>
          </a:prstGeom>
          <a:ln>
            <a:noFill/>
          </a:ln>
        </p:spPr>
        <p:txBody>
          <a:bodyPr/>
          <a:lstStyle>
            <a:lvl1pPr>
              <a:defRPr sz="1200" b="1">
                <a:solidFill>
                  <a:schemeClr val="tx2"/>
                </a:solidFill>
                <a:latin typeface="Arial" charset="0"/>
                <a:cs typeface="Arial" charset="0"/>
                <a:sym typeface="Symbol"/>
              </a:defRPr>
            </a:lvl1pPr>
          </a:lstStyle>
          <a:p>
            <a:pPr>
              <a:defRPr/>
            </a:pPr>
            <a:r>
              <a:rPr lang="en-GB"/>
              <a:t>Glyn Davis &amp; Branko Pecar</a:t>
            </a:r>
          </a:p>
        </p:txBody>
      </p:sp>
      <p:sp>
        <p:nvSpPr>
          <p:cNvPr id="13" name="Footer Placeholder 4"/>
          <p:cNvSpPr txBox="1">
            <a:spLocks/>
          </p:cNvSpPr>
          <p:nvPr userDrawn="1"/>
        </p:nvSpPr>
        <p:spPr>
          <a:xfrm>
            <a:off x="3357563" y="6072188"/>
            <a:ext cx="5072062" cy="285750"/>
          </a:xfrm>
          <a:prstGeom prst="rect">
            <a:avLst/>
          </a:prstGeom>
          <a:ln>
            <a:noFill/>
          </a:ln>
        </p:spPr>
        <p:txBody>
          <a:bodyPr anchor="ctr"/>
          <a:lstStyle/>
          <a:p>
            <a:pPr algn="r" fontAlgn="auto">
              <a:spcBef>
                <a:spcPts val="0"/>
              </a:spcBef>
              <a:spcAft>
                <a:spcPts val="0"/>
              </a:spcAft>
              <a:defRPr/>
            </a:pPr>
            <a:r>
              <a:rPr lang="en-GB" sz="1200" b="1" dirty="0">
                <a:solidFill>
                  <a:schemeClr val="tx2"/>
                </a:solidFill>
                <a:latin typeface="Arial" pitchFamily="34" charset="0"/>
                <a:cs typeface="Arial" pitchFamily="34" charset="0"/>
              </a:rPr>
              <a:t>Chapter 9: Linear Correlation and Regression Analysis</a:t>
            </a:r>
            <a:r>
              <a:rPr lang="en-GB" sz="1200" dirty="0">
                <a:solidFill>
                  <a:schemeClr val="tx2"/>
                </a:solidFill>
                <a:latin typeface="Arial" pitchFamily="34" charset="0"/>
                <a:cs typeface="Arial" pitchFamily="34" charset="0"/>
              </a:rPr>
              <a:t> </a:t>
            </a:r>
          </a:p>
        </p:txBody>
      </p:sp>
    </p:spTree>
  </p:cSld>
  <p:clrMap bg1="lt1" tx1="dk1" bg2="lt2" tx2="dk2" accent1="accent1" accent2="accent2" accent3="accent3" accent4="accent4" accent5="accent5" accent6="accent6" hlink="hlink" folHlink="folHlink"/>
  <p:sldLayoutIdLst>
    <p:sldLayoutId id="2147483714" r:id="rId1"/>
  </p:sldLayoutIdLst>
  <p:hf hdr="0"/>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620.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357188" y="214313"/>
            <a:ext cx="8319268" cy="857250"/>
          </a:xfrm>
        </p:spPr>
        <p:txBody>
          <a:bodyPr/>
          <a:lstStyle/>
          <a:p>
            <a:pPr eaLnBrk="1" hangingPunct="1"/>
            <a:r>
              <a:rPr lang="en-GB" dirty="0">
                <a:latin typeface="Arial" charset="0"/>
                <a:cs typeface="Arial" charset="0"/>
              </a:rPr>
              <a:t>Linear Correlation and Regression Analysis</a:t>
            </a:r>
          </a:p>
        </p:txBody>
      </p:sp>
      <p:sp>
        <p:nvSpPr>
          <p:cNvPr id="3" name="Slide Number Placeholder 2"/>
          <p:cNvSpPr>
            <a:spLocks noGrp="1"/>
          </p:cNvSpPr>
          <p:nvPr>
            <p:ph type="sldNum" sz="quarter" idx="10"/>
          </p:nvPr>
        </p:nvSpPr>
        <p:spPr/>
        <p:txBody>
          <a:bodyPr/>
          <a:lstStyle/>
          <a:p>
            <a:pPr>
              <a:defRPr/>
            </a:pPr>
            <a:fld id="{643EA40E-6402-4DDB-A6B9-046AEC54DB16}" type="slidenum">
              <a:rPr lang="en-GB"/>
              <a:pPr>
                <a:defRPr/>
              </a:pPr>
              <a:t>1</a:t>
            </a:fld>
            <a:endParaRPr lang="en-GB" dirty="0"/>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7" name="Rectangle 6"/>
          <p:cNvSpPr/>
          <p:nvPr/>
        </p:nvSpPr>
        <p:spPr>
          <a:xfrm>
            <a:off x="6075046" y="2328961"/>
            <a:ext cx="2232249" cy="1384995"/>
          </a:xfrm>
          <a:prstGeom prst="rect">
            <a:avLst/>
          </a:prstGeom>
          <a:noFill/>
        </p:spPr>
        <p:txBody>
          <a:bodyPr wrap="squar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Linear Correlation Analysis?</a:t>
            </a:r>
          </a:p>
        </p:txBody>
      </p:sp>
      <p:sp>
        <p:nvSpPr>
          <p:cNvPr id="8" name="Rectangle 7"/>
          <p:cNvSpPr/>
          <p:nvPr/>
        </p:nvSpPr>
        <p:spPr>
          <a:xfrm>
            <a:off x="2195736" y="4514844"/>
            <a:ext cx="3214710" cy="1384995"/>
          </a:xfrm>
          <a:prstGeom prst="rect">
            <a:avLst/>
          </a:prstGeom>
          <a:noFill/>
        </p:spPr>
        <p:txBody>
          <a:bodyPr>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Linear Regression Analysis?</a:t>
            </a:r>
          </a:p>
        </p:txBody>
      </p:sp>
      <p:pic>
        <p:nvPicPr>
          <p:cNvPr id="9" name="Picture 8">
            <a:extLst>
              <a:ext uri="{FF2B5EF4-FFF2-40B4-BE49-F238E27FC236}">
                <a16:creationId xmlns:a16="http://schemas.microsoft.com/office/drawing/2014/main" id="{C857CF53-2D25-4142-B8C3-4183EED664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6705" y="1514129"/>
            <a:ext cx="5184576" cy="28718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 Outliers</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10</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127A78A5-CAFA-4E55-B9F8-517066A4BECC}"/>
              </a:ext>
            </a:extLst>
          </p:cNvPr>
          <p:cNvSpPr/>
          <p:nvPr/>
        </p:nvSpPr>
        <p:spPr>
          <a:xfrm>
            <a:off x="611560" y="1340768"/>
            <a:ext cx="3384376" cy="2031325"/>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Let’s now conduct a little experiment. In Figure 9.11 we modified the y axis scale to run from 4000 to 11000 instead 4000 to 9000. More importantly, we also changed one point to illustrate the issue of outliers.</a:t>
            </a:r>
            <a:endParaRPr lang="en-GB" dirty="0"/>
          </a:p>
        </p:txBody>
      </p:sp>
      <p:sp>
        <p:nvSpPr>
          <p:cNvPr id="4" name="Rectangle 3">
            <a:extLst>
              <a:ext uri="{FF2B5EF4-FFF2-40B4-BE49-F238E27FC236}">
                <a16:creationId xmlns:a16="http://schemas.microsoft.com/office/drawing/2014/main" id="{8C74BD3A-5793-464D-B0E3-429556988B0D}"/>
              </a:ext>
            </a:extLst>
          </p:cNvPr>
          <p:cNvSpPr/>
          <p:nvPr/>
        </p:nvSpPr>
        <p:spPr>
          <a:xfrm>
            <a:off x="611560" y="4413064"/>
            <a:ext cx="8176393" cy="1477328"/>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What are outliers? The scatter plot can be used to identify possible outliers within the data set. We can see in Figure 9.11 the same data set as in Figure 9.6 or 9.10, but with one data value of y changed (Jan 2018 = 10000, instead of 7450). This is far greater than any other data point for y values. This value is called an </a:t>
            </a:r>
            <a:r>
              <a:rPr lang="en-GB" b="1" dirty="0">
                <a:latin typeface="Calibri" panose="020F0502020204030204" pitchFamily="34" charset="0"/>
                <a:ea typeface="Times New Roman" panose="02020603050405020304" pitchFamily="18" charset="0"/>
                <a:cs typeface="Times New Roman" panose="02020603050405020304" pitchFamily="18" charset="0"/>
              </a:rPr>
              <a:t>outlier</a:t>
            </a:r>
            <a:r>
              <a:rPr lang="en-GB" dirty="0">
                <a:latin typeface="Calibri" panose="020F0502020204030204" pitchFamily="34" charset="0"/>
                <a:ea typeface="Times New Roman" panose="02020603050405020304" pitchFamily="18" charset="0"/>
                <a:cs typeface="Times New Roman" panose="02020603050405020304" pitchFamily="18" charset="0"/>
              </a:rPr>
              <a:t>. It could have been a data-entry error, or it could have been a genuine “freaky” number.</a:t>
            </a:r>
            <a:endParaRPr lang="en-GB" dirty="0"/>
          </a:p>
        </p:txBody>
      </p:sp>
      <p:pic>
        <p:nvPicPr>
          <p:cNvPr id="8" name="Picture 7">
            <a:extLst>
              <a:ext uri="{FF2B5EF4-FFF2-40B4-BE49-F238E27FC236}">
                <a16:creationId xmlns:a16="http://schemas.microsoft.com/office/drawing/2014/main" id="{65ECC005-FA83-4E61-8261-D120C6AABB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11800" y="1340876"/>
            <a:ext cx="4533081" cy="2743200"/>
          </a:xfrm>
          <a:prstGeom prst="rect">
            <a:avLst/>
          </a:prstGeom>
          <a:noFill/>
        </p:spPr>
      </p:pic>
    </p:spTree>
    <p:extLst>
      <p:ext uri="{BB962C8B-B14F-4D97-AF65-F5344CB8AC3E}">
        <p14:creationId xmlns:p14="http://schemas.microsoft.com/office/powerpoint/2010/main" val="381761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a:xfrm>
            <a:off x="500034" y="285728"/>
            <a:ext cx="8248430" cy="714380"/>
          </a:xfrm>
        </p:spPr>
        <p:txBody>
          <a:bodyPr/>
          <a:lstStyle/>
          <a:p>
            <a:r>
              <a:rPr lang="en-GB" dirty="0"/>
              <a:t>Pearson’s correlation coefficient, r (1/3)</a:t>
            </a:r>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11</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F6E70AD-D47A-42BA-BE07-492A31E1B076}"/>
              </a:ext>
            </a:extLst>
          </p:cNvPr>
          <p:cNvSpPr/>
          <p:nvPr/>
        </p:nvSpPr>
        <p:spPr>
          <a:xfrm>
            <a:off x="611560" y="1298709"/>
            <a:ext cx="6192688"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t>
            </a:r>
            <a:r>
              <a:rPr lang="en-GB" b="1" dirty="0">
                <a:latin typeface="Calibri" panose="020F0502020204030204" pitchFamily="34" charset="0"/>
                <a:ea typeface="Times New Roman" panose="02020603050405020304" pitchFamily="18" charset="0"/>
                <a:cs typeface="Times New Roman" panose="02020603050405020304" pitchFamily="18" charset="0"/>
              </a:rPr>
              <a:t>sample correlation coefficient</a:t>
            </a:r>
            <a:r>
              <a:rPr lang="en-GB" dirty="0">
                <a:latin typeface="Calibri" panose="020F0502020204030204" pitchFamily="34" charset="0"/>
                <a:ea typeface="Times New Roman" panose="02020603050405020304" pitchFamily="18" charset="0"/>
                <a:cs typeface="Times New Roman" panose="02020603050405020304" pitchFamily="18" charset="0"/>
              </a:rPr>
              <a:t> that can be used to measure the strength of a linear relationship is called </a:t>
            </a:r>
            <a:r>
              <a:rPr lang="en-GB" b="1" dirty="0">
                <a:latin typeface="Calibri" panose="020F0502020204030204" pitchFamily="34" charset="0"/>
                <a:ea typeface="Times New Roman" panose="02020603050405020304" pitchFamily="18" charset="0"/>
                <a:cs typeface="Times New Roman" panose="02020603050405020304" pitchFamily="18" charset="0"/>
              </a:rPr>
              <a:t>Pearson’s product moment correlation coefficient</a:t>
            </a:r>
            <a:r>
              <a:rPr lang="en-GB" dirty="0">
                <a:latin typeface="Calibri" panose="020F0502020204030204" pitchFamily="34" charset="0"/>
                <a:ea typeface="Times New Roman" panose="02020603050405020304" pitchFamily="18" charset="0"/>
                <a:cs typeface="Times New Roman" panose="02020603050405020304" pitchFamily="18" charset="0"/>
              </a:rPr>
              <a:t>, r, defined by equation (9.2).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C46353E-E02E-4884-B280-E55EEF8F2122}"/>
              </a:ext>
            </a:extLst>
          </p:cNvPr>
          <p:cNvPicPr>
            <a:picLocks noChangeAspect="1"/>
          </p:cNvPicPr>
          <p:nvPr/>
        </p:nvPicPr>
        <p:blipFill>
          <a:blip r:embed="rId2"/>
          <a:stretch>
            <a:fillRect/>
          </a:stretch>
        </p:blipFill>
        <p:spPr>
          <a:xfrm>
            <a:off x="7207547" y="1364896"/>
            <a:ext cx="1352381" cy="857143"/>
          </a:xfrm>
          <a:prstGeom prst="rect">
            <a:avLst/>
          </a:prstGeom>
        </p:spPr>
      </p:pic>
      <p:sp>
        <p:nvSpPr>
          <p:cNvPr id="7" name="Rectangle 6">
            <a:extLst>
              <a:ext uri="{FF2B5EF4-FFF2-40B4-BE49-F238E27FC236}">
                <a16:creationId xmlns:a16="http://schemas.microsoft.com/office/drawing/2014/main" id="{792AAB6D-ADCE-4F63-A66D-49F43A16FF9C}"/>
              </a:ext>
            </a:extLst>
          </p:cNvPr>
          <p:cNvSpPr/>
          <p:nvPr/>
        </p:nvSpPr>
        <p:spPr>
          <a:xfrm>
            <a:off x="683568" y="2489673"/>
            <a:ext cx="8064896"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Where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x</a:t>
            </a:r>
            <a:r>
              <a:rPr lang="en-GB" dirty="0">
                <a:latin typeface="Calibri" panose="020F0502020204030204" pitchFamily="34" charset="0"/>
                <a:ea typeface="Times New Roman" panose="02020603050405020304" pitchFamily="18" charset="0"/>
                <a:cs typeface="Times New Roman" panose="02020603050405020304" pitchFamily="18" charset="0"/>
              </a:rPr>
              <a:t> is the sample standard deviation of sample variables x,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y</a:t>
            </a:r>
            <a:r>
              <a:rPr lang="en-GB" dirty="0">
                <a:latin typeface="Calibri" panose="020F0502020204030204" pitchFamily="34" charset="0"/>
                <a:ea typeface="Times New Roman" panose="02020603050405020304" pitchFamily="18" charset="0"/>
                <a:cs typeface="Times New Roman" panose="02020603050405020304" pitchFamily="18" charset="0"/>
              </a:rPr>
              <a:t> is the sample standard deviation of sample variables y, and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xy</a:t>
            </a:r>
            <a:r>
              <a:rPr lang="en-GB" dirty="0">
                <a:latin typeface="Calibri" panose="020F0502020204030204" pitchFamily="34" charset="0"/>
                <a:ea typeface="Times New Roman" panose="02020603050405020304" pitchFamily="18" charset="0"/>
                <a:cs typeface="Times New Roman" panose="02020603050405020304" pitchFamily="18" charset="0"/>
              </a:rPr>
              <a:t> is the sample covariance between variables x and y. If we substitute equation (9.1) into (9.2), we get an alternative equation representing Pearson’s correlation coefficient, which is often used. This is given by equation (9.3).</a:t>
            </a:r>
            <a:endParaRPr lang="en-GB" dirty="0"/>
          </a:p>
        </p:txBody>
      </p:sp>
      <p:pic>
        <p:nvPicPr>
          <p:cNvPr id="8" name="Picture 7">
            <a:extLst>
              <a:ext uri="{FF2B5EF4-FFF2-40B4-BE49-F238E27FC236}">
                <a16:creationId xmlns:a16="http://schemas.microsoft.com/office/drawing/2014/main" id="{FD9C0F24-146B-4744-AC06-9B0B9AD0F133}"/>
              </a:ext>
            </a:extLst>
          </p:cNvPr>
          <p:cNvPicPr>
            <a:picLocks noChangeAspect="1"/>
          </p:cNvPicPr>
          <p:nvPr/>
        </p:nvPicPr>
        <p:blipFill>
          <a:blip r:embed="rId3"/>
          <a:stretch>
            <a:fillRect/>
          </a:stretch>
        </p:blipFill>
        <p:spPr>
          <a:xfrm>
            <a:off x="755576" y="4030924"/>
            <a:ext cx="2994468" cy="819333"/>
          </a:xfrm>
          <a:prstGeom prst="rect">
            <a:avLst/>
          </a:prstGeom>
        </p:spPr>
      </p:pic>
      <p:sp>
        <p:nvSpPr>
          <p:cNvPr id="9" name="Rectangle 8">
            <a:extLst>
              <a:ext uri="{FF2B5EF4-FFF2-40B4-BE49-F238E27FC236}">
                <a16:creationId xmlns:a16="http://schemas.microsoft.com/office/drawing/2014/main" id="{5536978C-CE70-42D2-94C3-3B3334C40CFB}"/>
              </a:ext>
            </a:extLst>
          </p:cNvPr>
          <p:cNvSpPr/>
          <p:nvPr/>
        </p:nvSpPr>
        <p:spPr>
          <a:xfrm>
            <a:off x="5580112" y="3896503"/>
            <a:ext cx="2046256" cy="307777"/>
          </a:xfrm>
          <a:prstGeom prst="rect">
            <a:avLst/>
          </a:prstGeom>
        </p:spPr>
        <p:txBody>
          <a:bodyPr wrap="square">
            <a:spAutoFit/>
          </a:bodyPr>
          <a:lstStyle/>
          <a:p>
            <a:pPr marL="0" marR="0" algn="just" hangingPunct="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Alternative equation for r</a:t>
            </a:r>
          </a:p>
        </p:txBody>
      </p:sp>
      <p:pic>
        <p:nvPicPr>
          <p:cNvPr id="10" name="Picture 9">
            <a:extLst>
              <a:ext uri="{FF2B5EF4-FFF2-40B4-BE49-F238E27FC236}">
                <a16:creationId xmlns:a16="http://schemas.microsoft.com/office/drawing/2014/main" id="{AB47C13B-A6F4-42EB-99B6-6390E884FC72}"/>
              </a:ext>
            </a:extLst>
          </p:cNvPr>
          <p:cNvPicPr>
            <a:picLocks noChangeAspect="1"/>
          </p:cNvPicPr>
          <p:nvPr/>
        </p:nvPicPr>
        <p:blipFill>
          <a:blip r:embed="rId4"/>
          <a:stretch>
            <a:fillRect/>
          </a:stretch>
        </p:blipFill>
        <p:spPr>
          <a:xfrm>
            <a:off x="4309437" y="4337365"/>
            <a:ext cx="4449163" cy="1477328"/>
          </a:xfrm>
          <a:prstGeom prst="rect">
            <a:avLst/>
          </a:prstGeom>
        </p:spPr>
      </p:pic>
    </p:spTree>
    <p:extLst>
      <p:ext uri="{BB962C8B-B14F-4D97-AF65-F5344CB8AC3E}">
        <p14:creationId xmlns:p14="http://schemas.microsoft.com/office/powerpoint/2010/main" val="381060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a:xfrm>
            <a:off x="500034" y="285728"/>
            <a:ext cx="8248430" cy="714380"/>
          </a:xfrm>
        </p:spPr>
        <p:txBody>
          <a:bodyPr/>
          <a:lstStyle/>
          <a:p>
            <a:r>
              <a:rPr lang="en-GB" dirty="0"/>
              <a:t>Pearson’s correlation coefficient, r (2/3)</a:t>
            </a:r>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12</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2D8EC12-0370-4A19-AC56-8534EFFF6020}"/>
              </a:ext>
            </a:extLst>
          </p:cNvPr>
          <p:cNvSpPr/>
          <p:nvPr/>
        </p:nvSpPr>
        <p:spPr>
          <a:xfrm>
            <a:off x="500034" y="1268760"/>
            <a:ext cx="139615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9.3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68A3CF-7BAB-441D-8015-9EE2B52C7366}"/>
              </a:ext>
            </a:extLst>
          </p:cNvPr>
          <p:cNvSpPr/>
          <p:nvPr/>
        </p:nvSpPr>
        <p:spPr>
          <a:xfrm>
            <a:off x="500034" y="1700808"/>
            <a:ext cx="8248430"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Example 9.2 we already calculated the sample covariance as 131.46.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have also calculated (not shown here) the standard deviations for x and y, and they are respectively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x</a:t>
            </a:r>
            <a:r>
              <a:rPr lang="en-GB" dirty="0">
                <a:latin typeface="Calibri" panose="020F0502020204030204" pitchFamily="34" charset="0"/>
                <a:ea typeface="Times New Roman" panose="02020603050405020304" pitchFamily="18" charset="0"/>
                <a:cs typeface="Times New Roman" panose="02020603050405020304" pitchFamily="18" charset="0"/>
              </a:rPr>
              <a:t>=0.37 and </a:t>
            </a:r>
            <a:r>
              <a:rPr lang="en-GB" dirty="0" err="1">
                <a:latin typeface="Calibri" panose="020F0502020204030204" pitchFamily="34" charset="0"/>
                <a:ea typeface="Times New Roman" panose="02020603050405020304" pitchFamily="18" charset="0"/>
                <a:cs typeface="Times New Roman" panose="02020603050405020304" pitchFamily="18" charset="0"/>
              </a:rPr>
              <a:t>s</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y</a:t>
            </a:r>
            <a:r>
              <a:rPr lang="en-GB" dirty="0">
                <a:latin typeface="Calibri" panose="020F0502020204030204" pitchFamily="34" charset="0"/>
                <a:ea typeface="Times New Roman" panose="02020603050405020304" pitchFamily="18" charset="0"/>
                <a:cs typeface="Times New Roman" panose="02020603050405020304" pitchFamily="18" charset="0"/>
              </a:rPr>
              <a:t>=436.74.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Following equation (9.2), this produces the correlation coefficient as: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69CFC8E-BFE3-4CDF-8948-EE1027C6B82C}"/>
                  </a:ext>
                </a:extLst>
              </p:cNvPr>
              <p:cNvSpPr txBox="1"/>
              <p:nvPr/>
            </p:nvSpPr>
            <p:spPr>
              <a:xfrm>
                <a:off x="2123728" y="3977483"/>
                <a:ext cx="439727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𝑟</m:t>
                      </m:r>
                      <m:r>
                        <a:rPr lang="en-GB" sz="2400" i="0">
                          <a:latin typeface="Cambria Math" panose="02040503050406030204" pitchFamily="18" charset="0"/>
                        </a:rPr>
                        <m:t>=</m:t>
                      </m:r>
                      <m:f>
                        <m:fPr>
                          <m:ctrlPr>
                            <a:rPr lang="en-GB" sz="2400" i="1">
                              <a:solidFill>
                                <a:srgbClr val="836967"/>
                              </a:solidFill>
                              <a:latin typeface="Cambria Math" panose="02040503050406030204" pitchFamily="18" charset="0"/>
                            </a:rPr>
                          </m:ctrlPr>
                        </m:fPr>
                        <m:num>
                          <m:r>
                            <a:rPr lang="en-GB" sz="2400" i="0">
                              <a:latin typeface="Cambria Math" panose="02040503050406030204" pitchFamily="18" charset="0"/>
                            </a:rPr>
                            <m:t>131.46</m:t>
                          </m:r>
                        </m:num>
                        <m:den>
                          <m:r>
                            <a:rPr lang="en-GB" sz="2400" i="0">
                              <a:latin typeface="Cambria Math" panose="02040503050406030204" pitchFamily="18" charset="0"/>
                            </a:rPr>
                            <m:t>0.37 ×436.74</m:t>
                          </m:r>
                        </m:den>
                      </m:f>
                      <m:r>
                        <a:rPr lang="en-GB" sz="2400" i="0">
                          <a:latin typeface="Cambria Math" panose="02040503050406030204" pitchFamily="18" charset="0"/>
                        </a:rPr>
                        <m:t>=0.81</m:t>
                      </m:r>
                    </m:oMath>
                  </m:oMathPara>
                </a14:m>
                <a:endParaRPr lang="en-GB" sz="2400" dirty="0"/>
              </a:p>
            </p:txBody>
          </p:sp>
        </mc:Choice>
        <mc:Fallback>
          <p:sp>
            <p:nvSpPr>
              <p:cNvPr id="9" name="TextBox 8">
                <a:extLst>
                  <a:ext uri="{FF2B5EF4-FFF2-40B4-BE49-F238E27FC236}">
                    <a16:creationId xmlns:a16="http://schemas.microsoft.com/office/drawing/2014/main" id="{F69CFC8E-BFE3-4CDF-8948-EE1027C6B82C}"/>
                  </a:ext>
                </a:extLst>
              </p:cNvPr>
              <p:cNvSpPr txBox="1">
                <a:spLocks noRot="1" noChangeAspect="1" noMove="1" noResize="1" noEditPoints="1" noAdjustHandles="1" noChangeArrowheads="1" noChangeShapeType="1" noTextEdit="1"/>
              </p:cNvSpPr>
              <p:nvPr/>
            </p:nvSpPr>
            <p:spPr>
              <a:xfrm>
                <a:off x="2123728" y="3977483"/>
                <a:ext cx="4397270" cy="786177"/>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4163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a:xfrm>
            <a:off x="500034" y="285728"/>
            <a:ext cx="8248430" cy="714380"/>
          </a:xfrm>
        </p:spPr>
        <p:txBody>
          <a:bodyPr/>
          <a:lstStyle/>
          <a:p>
            <a:r>
              <a:rPr lang="en-GB" dirty="0"/>
              <a:t>Pearson’s correlation coefficient, r (3/3)</a:t>
            </a:r>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13</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9967FC0-9F4D-49DB-8979-B455EE2ED8CE}"/>
              </a:ext>
            </a:extLst>
          </p:cNvPr>
          <p:cNvSpPr/>
          <p:nvPr/>
        </p:nvSpPr>
        <p:spPr>
          <a:xfrm>
            <a:off x="500034" y="1196752"/>
            <a:ext cx="82484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How do we interpret this value of 0.83? The values of r can be anywhere between -1 and +1. The way this number is interpreted is as follows: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E6D9904-6BA4-4DC2-A5A1-44B50F249C6B}"/>
              </a:ext>
            </a:extLst>
          </p:cNvPr>
          <p:cNvSpPr/>
          <p:nvPr/>
        </p:nvSpPr>
        <p:spPr>
          <a:xfrm>
            <a:off x="1331640" y="2095345"/>
            <a:ext cx="6912768" cy="2862322"/>
          </a:xfrm>
          <a:prstGeom prst="rect">
            <a:avLst/>
          </a:prstGeom>
          <a:solidFill>
            <a:schemeClr val="accent3">
              <a:lumMod val="20000"/>
              <a:lumOff val="80000"/>
            </a:schemeClr>
          </a:solidFill>
        </p:spPr>
        <p:txBody>
          <a:bodyPr wrap="square">
            <a:spAutoFit/>
          </a:bodyPr>
          <a:lstStyle/>
          <a:p>
            <a:pPr marL="342900" marR="0" lvl="0" indent="-342900" algn="just" hangingPunct="0">
              <a:spcBef>
                <a:spcPts val="0"/>
              </a:spcBef>
              <a:spcAft>
                <a:spcPts val="0"/>
              </a:spcAft>
              <a:buFont typeface="+mj-lt"/>
              <a:buAutoNum type="alphaLcParenR"/>
            </a:pPr>
            <a:r>
              <a:rPr lang="en-GB" dirty="0">
                <a:latin typeface="Calibri" panose="020F0502020204030204" pitchFamily="34" charset="0"/>
                <a:ea typeface="Times New Roman" panose="02020603050405020304" pitchFamily="18" charset="0"/>
                <a:cs typeface="Calibri" panose="020F0502020204030204" pitchFamily="34" charset="0"/>
              </a:rPr>
              <a:t>If r lies between – 1 ≤ r ≤ - 0.7 or 0.7 ≤ r ≤ 1, a strong association, or correlation, is assumed</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lphaLcParenR"/>
            </a:pPr>
            <a:r>
              <a:rPr lang="en-GB" dirty="0">
                <a:latin typeface="Calibri" panose="020F0502020204030204" pitchFamily="34" charset="0"/>
                <a:ea typeface="Times New Roman" panose="02020603050405020304" pitchFamily="18" charset="0"/>
                <a:cs typeface="Calibri" panose="020F0502020204030204" pitchFamily="34" charset="0"/>
              </a:rPr>
              <a:t>If r lies between – 0.7 ≤ r ≤ - 0.3 or 0.3 ≤ r ≤ 0.7, a medium association, or correlation, is assumed</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lphaLcParenR"/>
            </a:pPr>
            <a:r>
              <a:rPr lang="en-GB" dirty="0">
                <a:latin typeface="Calibri" panose="020F0502020204030204" pitchFamily="34" charset="0"/>
                <a:ea typeface="Times New Roman" panose="02020603050405020304" pitchFamily="18" charset="0"/>
                <a:cs typeface="Calibri" panose="020F0502020204030204" pitchFamily="34" charset="0"/>
              </a:rPr>
              <a:t>If r lies between – 0.3 ≤ r ≤ - 0.1 or 0.1 ≤ r ≤ 0.3, a weak association, or correlation, is assumed</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lphaLcParenR"/>
            </a:pPr>
            <a:r>
              <a:rPr lang="en-GB" dirty="0">
                <a:latin typeface="Calibri" panose="020F0502020204030204" pitchFamily="34" charset="0"/>
                <a:ea typeface="Times New Roman" panose="02020603050405020304" pitchFamily="18" charset="0"/>
                <a:cs typeface="Calibri" panose="020F0502020204030204" pitchFamily="34" charset="0"/>
              </a:rPr>
              <a:t>If r lies between – 0.1 ≤ r ≥ 0.1, there is virtually no association, or correlation</a:t>
            </a:r>
          </a:p>
          <a:p>
            <a:pPr marL="342900" marR="0" lvl="0" indent="-342900" algn="just" hangingPunct="0">
              <a:spcBef>
                <a:spcPts val="0"/>
              </a:spcBef>
              <a:spcAft>
                <a:spcPts val="0"/>
              </a:spcAft>
              <a:buFont typeface="+mj-lt"/>
              <a:buAutoNum type="alphaLcParenR"/>
            </a:pPr>
            <a:r>
              <a:rPr lang="en-GB" dirty="0">
                <a:latin typeface="Calibri" panose="020F0502020204030204" pitchFamily="34" charset="0"/>
                <a:ea typeface="Times New Roman" panose="02020603050405020304" pitchFamily="18" charset="0"/>
              </a:rPr>
              <a:t>If r = 0, this implies with certainty there is no association, or correlation, between the variables</a:t>
            </a:r>
            <a:endParaRPr lang="en-GB" dirty="0"/>
          </a:p>
        </p:txBody>
      </p:sp>
      <p:sp>
        <p:nvSpPr>
          <p:cNvPr id="7" name="Rectangle 6">
            <a:extLst>
              <a:ext uri="{FF2B5EF4-FFF2-40B4-BE49-F238E27FC236}">
                <a16:creationId xmlns:a16="http://schemas.microsoft.com/office/drawing/2014/main" id="{DB394C1B-E140-4B41-9A46-9880A39D3CF6}"/>
              </a:ext>
            </a:extLst>
          </p:cNvPr>
          <p:cNvSpPr/>
          <p:nvPr/>
        </p:nvSpPr>
        <p:spPr>
          <a:xfrm>
            <a:off x="500034" y="5209929"/>
            <a:ext cx="8248430" cy="646331"/>
          </a:xfrm>
          <a:prstGeom prst="rect">
            <a:avLst/>
          </a:prstGeom>
          <a:solidFill>
            <a:schemeClr val="accent4">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our case r = 0.81, which represents a strong association (correlation) between these two variables.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69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a:xfrm>
            <a:off x="500034" y="285728"/>
            <a:ext cx="8248430" cy="714380"/>
          </a:xfrm>
        </p:spPr>
        <p:txBody>
          <a:bodyPr/>
          <a:lstStyle/>
          <a:p>
            <a:r>
              <a:rPr lang="en-GB" dirty="0"/>
              <a:t>Excel solution</a:t>
            </a:r>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14</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630B8CC-92E1-4EFC-8352-77255F36E1B7}"/>
              </a:ext>
            </a:extLst>
          </p:cNvPr>
          <p:cNvSpPr/>
          <p:nvPr/>
        </p:nvSpPr>
        <p:spPr>
          <a:xfrm>
            <a:off x="624713" y="1164853"/>
            <a:ext cx="2714625"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9.20 represents the Excel solution with rows 10 to 40 hidden.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C4A8E1-7E18-436A-A698-9D70F3160C7A}"/>
              </a:ext>
            </a:extLst>
          </p:cNvPr>
          <p:cNvSpPr/>
          <p:nvPr/>
        </p:nvSpPr>
        <p:spPr>
          <a:xfrm>
            <a:off x="625825" y="2211204"/>
            <a:ext cx="3154087" cy="3139321"/>
          </a:xfrm>
          <a:prstGeom prst="rect">
            <a:avLst/>
          </a:prstGeom>
        </p:spPr>
        <p:txBody>
          <a:bodyPr wrap="square">
            <a:spAutoFit/>
          </a:bodyPr>
          <a:lstStyle/>
          <a:p>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Pearson’s correlation coefficient, r = 0.81</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This value indicates a strong positive linear association between the value of the visits abroad (y) and the percentage of employed age 16 and over (x), confirming the impression from the scatter plot in Figures 9.6 and 9.10.</a:t>
            </a:r>
            <a:endParaRPr lang="en-GB" dirty="0"/>
          </a:p>
        </p:txBody>
      </p:sp>
      <p:pic>
        <p:nvPicPr>
          <p:cNvPr id="8" name="Picture 7">
            <a:extLst>
              <a:ext uri="{FF2B5EF4-FFF2-40B4-BE49-F238E27FC236}">
                <a16:creationId xmlns:a16="http://schemas.microsoft.com/office/drawing/2014/main" id="{5022A1B7-D814-4277-B06C-95301A63D47C}"/>
              </a:ext>
            </a:extLst>
          </p:cNvPr>
          <p:cNvPicPr/>
          <p:nvPr/>
        </p:nvPicPr>
        <p:blipFill>
          <a:blip r:embed="rId2"/>
          <a:stretch>
            <a:fillRect/>
          </a:stretch>
        </p:blipFill>
        <p:spPr>
          <a:xfrm>
            <a:off x="3856045" y="1307407"/>
            <a:ext cx="4854327" cy="4734881"/>
          </a:xfrm>
          <a:prstGeom prst="rect">
            <a:avLst/>
          </a:prstGeom>
        </p:spPr>
      </p:pic>
    </p:spTree>
    <p:extLst>
      <p:ext uri="{BB962C8B-B14F-4D97-AF65-F5344CB8AC3E}">
        <p14:creationId xmlns:p14="http://schemas.microsoft.com/office/powerpoint/2010/main" val="184283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p:txBody>
          <a:bodyPr/>
          <a:lstStyle/>
          <a:p>
            <a:r>
              <a:rPr lang="en-GB" dirty="0"/>
              <a:t>SPSS solution (1/2)</a:t>
            </a:r>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15</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47D3481-176C-4A5B-B661-AEF56F89FA05}"/>
              </a:ext>
            </a:extLst>
          </p:cNvPr>
          <p:cNvSpPr/>
          <p:nvPr/>
        </p:nvSpPr>
        <p:spPr>
          <a:xfrm>
            <a:off x="503677" y="1394530"/>
            <a:ext cx="4910868"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data file: Chapter 9 Linear correlation and autocorr.sav (only first 8 records illustrated below)</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B8DE935-E837-4730-9874-E45F6BCDA785}"/>
              </a:ext>
            </a:extLst>
          </p:cNvPr>
          <p:cNvSpPr/>
          <p:nvPr/>
        </p:nvSpPr>
        <p:spPr>
          <a:xfrm>
            <a:off x="4390226" y="3266881"/>
            <a:ext cx="3039294" cy="369332"/>
          </a:xfrm>
          <a:prstGeom prst="rect">
            <a:avLst/>
          </a:prstGeom>
        </p:spPr>
        <p:txBody>
          <a:bodyPr wrap="none">
            <a:spAutoFit/>
          </a:bodyPr>
          <a:lstStyle/>
          <a:p>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orrelate &gt; </a:t>
            </a:r>
            <a:r>
              <a:rPr lang="en-GB" u="sng" dirty="0">
                <a:latin typeface="Calibri" panose="020F0502020204030204" pitchFamily="34" charset="0"/>
                <a:ea typeface="Times New Roman" panose="02020603050405020304" pitchFamily="18" charset="0"/>
                <a:cs typeface="Times New Roman" panose="02020603050405020304" pitchFamily="18" charset="0"/>
              </a:rPr>
              <a:t>B</a:t>
            </a:r>
            <a:r>
              <a:rPr lang="en-GB" dirty="0">
                <a:latin typeface="Calibri" panose="020F0502020204030204" pitchFamily="34" charset="0"/>
                <a:ea typeface="Times New Roman" panose="02020603050405020304" pitchFamily="18" charset="0"/>
                <a:cs typeface="Times New Roman" panose="02020603050405020304" pitchFamily="18" charset="0"/>
              </a:rPr>
              <a:t>ivariate</a:t>
            </a:r>
            <a:endParaRPr lang="en-GB" dirty="0"/>
          </a:p>
        </p:txBody>
      </p:sp>
      <p:sp>
        <p:nvSpPr>
          <p:cNvPr id="8" name="Rectangle 7">
            <a:extLst>
              <a:ext uri="{FF2B5EF4-FFF2-40B4-BE49-F238E27FC236}">
                <a16:creationId xmlns:a16="http://schemas.microsoft.com/office/drawing/2014/main" id="{1E8871F3-B8CF-4A73-A911-D5B33D7F47FA}"/>
              </a:ext>
            </a:extLst>
          </p:cNvPr>
          <p:cNvSpPr/>
          <p:nvPr/>
        </p:nvSpPr>
        <p:spPr>
          <a:xfrm>
            <a:off x="4874842" y="3789041"/>
            <a:ext cx="2925141" cy="923330"/>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UK employment and UK visits abroad variables to the </a:t>
            </a:r>
            <a:r>
              <a:rPr lang="en-GB" u="sng" dirty="0">
                <a:latin typeface="Calibri" panose="020F0502020204030204" pitchFamily="34" charset="0"/>
                <a:ea typeface="Times New Roman" panose="02020603050405020304" pitchFamily="18" charset="0"/>
                <a:cs typeface="Times New Roman" panose="02020603050405020304" pitchFamily="18" charset="0"/>
              </a:rPr>
              <a:t>V</a:t>
            </a:r>
            <a:r>
              <a:rPr lang="en-GB" dirty="0">
                <a:latin typeface="Calibri" panose="020F0502020204030204" pitchFamily="34" charset="0"/>
                <a:ea typeface="Times New Roman" panose="02020603050405020304" pitchFamily="18" charset="0"/>
                <a:cs typeface="Times New Roman" panose="02020603050405020304" pitchFamily="18" charset="0"/>
              </a:rPr>
              <a:t>ariables box</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536FB7D-5932-4647-8893-B7888CD148A3}"/>
              </a:ext>
            </a:extLst>
          </p:cNvPr>
          <p:cNvSpPr/>
          <p:nvPr/>
        </p:nvSpPr>
        <p:spPr>
          <a:xfrm>
            <a:off x="5748226" y="4855419"/>
            <a:ext cx="1681294"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Choose Pearso</a:t>
            </a:r>
            <a:r>
              <a:rPr lang="en-GB" u="sng" dirty="0">
                <a:latin typeface="Calibri" panose="020F0502020204030204" pitchFamily="34" charset="0"/>
                <a:ea typeface="Times New Roman" panose="02020603050405020304" pitchFamily="18" charset="0"/>
                <a:cs typeface="Times New Roman" panose="02020603050405020304" pitchFamily="18" charset="0"/>
              </a:rPr>
              <a:t>n</a:t>
            </a:r>
            <a:endParaRPr lang="en-GB" u="sng" dirty="0"/>
          </a:p>
        </p:txBody>
      </p:sp>
      <p:pic>
        <p:nvPicPr>
          <p:cNvPr id="10" name="Picture 9">
            <a:extLst>
              <a:ext uri="{FF2B5EF4-FFF2-40B4-BE49-F238E27FC236}">
                <a16:creationId xmlns:a16="http://schemas.microsoft.com/office/drawing/2014/main" id="{50F6BA2B-B39A-4992-A842-0C1FB45E73CB}"/>
              </a:ext>
            </a:extLst>
          </p:cNvPr>
          <p:cNvPicPr/>
          <p:nvPr/>
        </p:nvPicPr>
        <p:blipFill>
          <a:blip r:embed="rId2"/>
          <a:stretch>
            <a:fillRect/>
          </a:stretch>
        </p:blipFill>
        <p:spPr>
          <a:xfrm>
            <a:off x="611560" y="2417774"/>
            <a:ext cx="3657600" cy="3416300"/>
          </a:xfrm>
          <a:prstGeom prst="rect">
            <a:avLst/>
          </a:prstGeom>
        </p:spPr>
      </p:pic>
      <p:sp>
        <p:nvSpPr>
          <p:cNvPr id="11" name="Rectangle 10">
            <a:extLst>
              <a:ext uri="{FF2B5EF4-FFF2-40B4-BE49-F238E27FC236}">
                <a16:creationId xmlns:a16="http://schemas.microsoft.com/office/drawing/2014/main" id="{ADB82567-DDA1-438E-8356-3E64F128172C}"/>
              </a:ext>
            </a:extLst>
          </p:cNvPr>
          <p:cNvSpPr/>
          <p:nvPr/>
        </p:nvSpPr>
        <p:spPr>
          <a:xfrm>
            <a:off x="6713105" y="5367799"/>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C1CBD6F-1874-4C4E-A65D-E9A0257B1D41}"/>
              </a:ext>
            </a:extLst>
          </p:cNvPr>
          <p:cNvPicPr/>
          <p:nvPr/>
        </p:nvPicPr>
        <p:blipFill>
          <a:blip r:embed="rId3"/>
          <a:stretch>
            <a:fillRect/>
          </a:stretch>
        </p:blipFill>
        <p:spPr>
          <a:xfrm>
            <a:off x="5422050" y="1341408"/>
            <a:ext cx="3398422" cy="1925473"/>
          </a:xfrm>
          <a:prstGeom prst="rect">
            <a:avLst/>
          </a:prstGeom>
        </p:spPr>
      </p:pic>
    </p:spTree>
    <p:extLst>
      <p:ext uri="{BB962C8B-B14F-4D97-AF65-F5344CB8AC3E}">
        <p14:creationId xmlns:p14="http://schemas.microsoft.com/office/powerpoint/2010/main" val="238950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p:txBody>
          <a:bodyPr/>
          <a:lstStyle/>
          <a:p>
            <a:r>
              <a:rPr lang="en-GB" dirty="0"/>
              <a:t>SPSS solution (2/2)</a:t>
            </a:r>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16</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43A46B4-CF72-4367-8A09-C33DCF80299E}"/>
              </a:ext>
            </a:extLst>
          </p:cNvPr>
          <p:cNvSpPr/>
          <p:nvPr/>
        </p:nvSpPr>
        <p:spPr>
          <a:xfrm>
            <a:off x="579164" y="1169381"/>
            <a:ext cx="13452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90BB3A1-498F-4F48-961B-2A1F9DE35548}"/>
              </a:ext>
            </a:extLst>
          </p:cNvPr>
          <p:cNvSpPr/>
          <p:nvPr/>
        </p:nvSpPr>
        <p:spPr>
          <a:xfrm>
            <a:off x="587551" y="1530340"/>
            <a:ext cx="3096344" cy="313932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correlation itself is 0.81. This indicates a strong (positive) linear relationship between employed and number of visits. The p-value, denoted by “Sig. (2-tailed)”, is 0.000. This value of the p-value = 0.000 &lt; 0.05, and we conclude that the correlation between the two variables is significant.</a:t>
            </a:r>
            <a:endParaRPr lang="en-GB" dirty="0"/>
          </a:p>
        </p:txBody>
      </p:sp>
      <p:sp>
        <p:nvSpPr>
          <p:cNvPr id="8" name="Rectangle 7">
            <a:extLst>
              <a:ext uri="{FF2B5EF4-FFF2-40B4-BE49-F238E27FC236}">
                <a16:creationId xmlns:a16="http://schemas.microsoft.com/office/drawing/2014/main" id="{9711D636-0EB7-4CE5-B4CF-5D9D441D4F50}"/>
              </a:ext>
            </a:extLst>
          </p:cNvPr>
          <p:cNvSpPr/>
          <p:nvPr/>
        </p:nvSpPr>
        <p:spPr>
          <a:xfrm>
            <a:off x="587551" y="4667185"/>
            <a:ext cx="8199832"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results are based on N = 41 cases. Since this corresponds to our sample size, we conclude that there are no missing values in our data.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 strong linear relationship was observed between the variable employed and the number of visits, Pearson correlation co-efficient r = 0.81, </a:t>
            </a:r>
            <a:r>
              <a:rPr lang="en-GB" dirty="0">
                <a:latin typeface="Calibri" panose="020F0502020204030204" pitchFamily="34" charset="0"/>
                <a:ea typeface="Times New Roman" panose="02020603050405020304" pitchFamily="18" charset="0"/>
                <a:cs typeface="Times New Roman" panose="02020603050405020304" pitchFamily="18" charset="0"/>
              </a:rPr>
              <a:t>p-value = 0.000 (2-tailed)</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0691E89-4919-4A1B-A88E-652790401CEF}"/>
              </a:ext>
            </a:extLst>
          </p:cNvPr>
          <p:cNvPicPr/>
          <p:nvPr/>
        </p:nvPicPr>
        <p:blipFill>
          <a:blip r:embed="rId2"/>
          <a:stretch>
            <a:fillRect/>
          </a:stretch>
        </p:blipFill>
        <p:spPr>
          <a:xfrm>
            <a:off x="3963898" y="1283905"/>
            <a:ext cx="4452620" cy="3383280"/>
          </a:xfrm>
          <a:prstGeom prst="rect">
            <a:avLst/>
          </a:prstGeom>
        </p:spPr>
      </p:pic>
      <p:sp>
        <p:nvSpPr>
          <p:cNvPr id="10" name="Oval 9">
            <a:extLst>
              <a:ext uri="{FF2B5EF4-FFF2-40B4-BE49-F238E27FC236}">
                <a16:creationId xmlns:a16="http://schemas.microsoft.com/office/drawing/2014/main" id="{0FE434A2-1F73-4B0C-86B1-108E3E899953}"/>
              </a:ext>
            </a:extLst>
          </p:cNvPr>
          <p:cNvSpPr/>
          <p:nvPr/>
        </p:nvSpPr>
        <p:spPr>
          <a:xfrm>
            <a:off x="5148064" y="3252787"/>
            <a:ext cx="2552700" cy="352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31126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a:xfrm>
            <a:off x="500033" y="285728"/>
            <a:ext cx="8287349" cy="714380"/>
          </a:xfrm>
        </p:spPr>
        <p:txBody>
          <a:bodyPr/>
          <a:lstStyle/>
          <a:p>
            <a:r>
              <a:rPr lang="en-GB" sz="2400" dirty="0"/>
              <a:t>What is the SPSS Pearson correlation coefficient p-value and how to calculate in Excel</a:t>
            </a:r>
            <a:endParaRPr lang="en-GB" sz="2400" baseline="-25000" dirty="0"/>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17</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9" name="TextBox 8">
            <a:extLst>
              <a:ext uri="{FF2B5EF4-FFF2-40B4-BE49-F238E27FC236}">
                <a16:creationId xmlns:a16="http://schemas.microsoft.com/office/drawing/2014/main" id="{FE49079D-F428-4DB9-8F33-EEE6CD969273}"/>
              </a:ext>
            </a:extLst>
          </p:cNvPr>
          <p:cNvSpPr txBox="1"/>
          <p:nvPr/>
        </p:nvSpPr>
        <p:spPr>
          <a:xfrm flipH="1">
            <a:off x="552667" y="1186012"/>
            <a:ext cx="8038665" cy="646331"/>
          </a:xfrm>
          <a:prstGeom prst="rect">
            <a:avLst/>
          </a:prstGeom>
          <a:noFill/>
        </p:spPr>
        <p:txBody>
          <a:bodyPr wrap="square" rtlCol="0">
            <a:spAutoFit/>
          </a:bodyPr>
          <a:lstStyle/>
          <a:p>
            <a:r>
              <a:rPr lang="en-GB" dirty="0"/>
              <a:t>The p-value provided in SPSS tells us if the correlation co-efficient is significant – how do we calculate this in Excel?</a:t>
            </a:r>
          </a:p>
        </p:txBody>
      </p:sp>
      <p:sp>
        <p:nvSpPr>
          <p:cNvPr id="11" name="Rectangle 10">
            <a:extLst>
              <a:ext uri="{FF2B5EF4-FFF2-40B4-BE49-F238E27FC236}">
                <a16:creationId xmlns:a16="http://schemas.microsoft.com/office/drawing/2014/main" id="{1DF21E09-A76B-4E80-90F5-484DEB609F50}"/>
              </a:ext>
            </a:extLst>
          </p:cNvPr>
          <p:cNvSpPr/>
          <p:nvPr/>
        </p:nvSpPr>
        <p:spPr>
          <a:xfrm>
            <a:off x="608695" y="1915091"/>
            <a:ext cx="3322060" cy="646331"/>
          </a:xfrm>
          <a:prstGeom prst="rect">
            <a:avLst/>
          </a:prstGeom>
          <a:solidFill>
            <a:schemeClr val="accent6">
              <a:lumMod val="40000"/>
              <a:lumOff val="60000"/>
            </a:schemeClr>
          </a:solidFill>
        </p:spPr>
        <p:txBody>
          <a:bodyPr wrap="square">
            <a:spAutoFit/>
          </a:bodyPr>
          <a:lstStyle/>
          <a:p>
            <a:r>
              <a:rPr lang="en-GB" dirty="0"/>
              <a:t>Null Hypothesis: H</a:t>
            </a:r>
            <a:r>
              <a:rPr lang="en-GB" baseline="-25000" dirty="0"/>
              <a:t>0</a:t>
            </a:r>
            <a:r>
              <a:rPr lang="en-GB" dirty="0"/>
              <a:t>: </a:t>
            </a:r>
            <a:r>
              <a:rPr lang="el-GR" dirty="0"/>
              <a:t>ρ = 0 </a:t>
            </a:r>
          </a:p>
          <a:p>
            <a:r>
              <a:rPr lang="en-GB" dirty="0"/>
              <a:t>Alternate Hypothesis: H</a:t>
            </a:r>
            <a:r>
              <a:rPr lang="en-GB" baseline="-25000" dirty="0"/>
              <a:t>1</a:t>
            </a:r>
            <a:r>
              <a:rPr lang="en-GB" dirty="0"/>
              <a:t>: </a:t>
            </a:r>
            <a:r>
              <a:rPr lang="el-GR" dirty="0"/>
              <a:t>ρ ≠ 0</a:t>
            </a:r>
            <a:endParaRPr lang="en-GB" dirty="0"/>
          </a:p>
        </p:txBody>
      </p:sp>
      <p:sp>
        <p:nvSpPr>
          <p:cNvPr id="12" name="Rectangle 11">
            <a:extLst>
              <a:ext uri="{FF2B5EF4-FFF2-40B4-BE49-F238E27FC236}">
                <a16:creationId xmlns:a16="http://schemas.microsoft.com/office/drawing/2014/main" id="{8DE291DE-2643-42FF-A434-8FB9F98DFDC4}"/>
              </a:ext>
            </a:extLst>
          </p:cNvPr>
          <p:cNvSpPr/>
          <p:nvPr/>
        </p:nvSpPr>
        <p:spPr>
          <a:xfrm>
            <a:off x="608694" y="2911584"/>
            <a:ext cx="3322060" cy="2862322"/>
          </a:xfrm>
          <a:prstGeom prst="rect">
            <a:avLst/>
          </a:prstGeom>
          <a:solidFill>
            <a:schemeClr val="accent5">
              <a:lumMod val="20000"/>
              <a:lumOff val="80000"/>
            </a:schemeClr>
          </a:solidFill>
        </p:spPr>
        <p:txBody>
          <a:bodyPr wrap="square">
            <a:spAutoFit/>
          </a:bodyPr>
          <a:lstStyle/>
          <a:p>
            <a:r>
              <a:rPr lang="en-GB" b="1" dirty="0">
                <a:solidFill>
                  <a:srgbClr val="000000"/>
                </a:solidFill>
                <a:latin typeface="&amp;quot"/>
              </a:rPr>
              <a:t>Null Hypothesis </a:t>
            </a:r>
            <a:r>
              <a:rPr lang="en-GB" b="1" i="1" dirty="0">
                <a:solidFill>
                  <a:srgbClr val="000000"/>
                </a:solidFill>
                <a:latin typeface="&amp;quot"/>
              </a:rPr>
              <a:t>H</a:t>
            </a:r>
            <a:r>
              <a:rPr lang="en-GB" b="1" i="1" baseline="-25000" dirty="0">
                <a:solidFill>
                  <a:srgbClr val="000000"/>
                </a:solidFill>
                <a:latin typeface="&amp;quot"/>
              </a:rPr>
              <a:t>0</a:t>
            </a:r>
            <a:r>
              <a:rPr lang="en-GB" b="1" dirty="0">
                <a:solidFill>
                  <a:srgbClr val="000000"/>
                </a:solidFill>
                <a:latin typeface="&amp;quot"/>
              </a:rPr>
              <a:t>:</a:t>
            </a:r>
            <a:r>
              <a:rPr lang="en-GB" dirty="0">
                <a:solidFill>
                  <a:srgbClr val="000000"/>
                </a:solidFill>
                <a:latin typeface="&amp;quot"/>
              </a:rPr>
              <a:t> </a:t>
            </a:r>
          </a:p>
          <a:p>
            <a:r>
              <a:rPr lang="en-GB" dirty="0">
                <a:solidFill>
                  <a:srgbClr val="000000"/>
                </a:solidFill>
                <a:latin typeface="&amp;quot"/>
              </a:rPr>
              <a:t>There IS NOT a significant linear relationship(correlation) between </a:t>
            </a:r>
            <a:r>
              <a:rPr lang="en-GB" i="1" dirty="0">
                <a:solidFill>
                  <a:srgbClr val="000000"/>
                </a:solidFill>
                <a:latin typeface="&amp;quot"/>
              </a:rPr>
              <a:t>x</a:t>
            </a:r>
            <a:r>
              <a:rPr lang="en-GB" dirty="0">
                <a:solidFill>
                  <a:srgbClr val="000000"/>
                </a:solidFill>
                <a:latin typeface="&amp;quot"/>
              </a:rPr>
              <a:t> and </a:t>
            </a:r>
            <a:r>
              <a:rPr lang="en-GB" i="1" dirty="0">
                <a:solidFill>
                  <a:srgbClr val="000000"/>
                </a:solidFill>
                <a:latin typeface="&amp;quot"/>
              </a:rPr>
              <a:t>y</a:t>
            </a:r>
            <a:r>
              <a:rPr lang="en-GB" dirty="0">
                <a:solidFill>
                  <a:srgbClr val="000000"/>
                </a:solidFill>
                <a:latin typeface="&amp;quot"/>
              </a:rPr>
              <a:t> in the population.</a:t>
            </a:r>
          </a:p>
          <a:p>
            <a:endParaRPr lang="en-GB" dirty="0">
              <a:solidFill>
                <a:srgbClr val="000000"/>
              </a:solidFill>
              <a:latin typeface="&amp;quot"/>
            </a:endParaRPr>
          </a:p>
          <a:p>
            <a:r>
              <a:rPr lang="en-GB" b="1" dirty="0">
                <a:solidFill>
                  <a:srgbClr val="000000"/>
                </a:solidFill>
                <a:latin typeface="&amp;quot"/>
              </a:rPr>
              <a:t>Alternate Hypothesis </a:t>
            </a:r>
            <a:r>
              <a:rPr lang="en-GB" b="1" i="1" dirty="0">
                <a:solidFill>
                  <a:srgbClr val="000000"/>
                </a:solidFill>
                <a:latin typeface="&amp;quot"/>
              </a:rPr>
              <a:t>H</a:t>
            </a:r>
            <a:r>
              <a:rPr lang="en-GB" b="1" i="1" baseline="-25000" dirty="0">
                <a:solidFill>
                  <a:srgbClr val="000000"/>
                </a:solidFill>
                <a:latin typeface="&amp;quot"/>
              </a:rPr>
              <a:t>1</a:t>
            </a:r>
            <a:r>
              <a:rPr lang="en-GB" b="1" dirty="0">
                <a:solidFill>
                  <a:srgbClr val="000000"/>
                </a:solidFill>
                <a:latin typeface="&amp;quot"/>
              </a:rPr>
              <a:t>:</a:t>
            </a:r>
            <a:r>
              <a:rPr lang="en-GB" dirty="0">
                <a:solidFill>
                  <a:srgbClr val="000000"/>
                </a:solidFill>
                <a:latin typeface="&amp;quot"/>
              </a:rPr>
              <a:t> </a:t>
            </a:r>
          </a:p>
          <a:p>
            <a:r>
              <a:rPr lang="en-GB" dirty="0">
                <a:solidFill>
                  <a:srgbClr val="000000"/>
                </a:solidFill>
                <a:latin typeface="&amp;quot"/>
              </a:rPr>
              <a:t>There IS A SIGNIFICANT LINEAR RELATIONSHIP (correlation) between </a:t>
            </a:r>
            <a:r>
              <a:rPr lang="en-GB" i="1" dirty="0">
                <a:solidFill>
                  <a:srgbClr val="000000"/>
                </a:solidFill>
                <a:latin typeface="&amp;quot"/>
              </a:rPr>
              <a:t>x</a:t>
            </a:r>
            <a:r>
              <a:rPr lang="en-GB" dirty="0">
                <a:solidFill>
                  <a:srgbClr val="000000"/>
                </a:solidFill>
                <a:latin typeface="&amp;quot"/>
              </a:rPr>
              <a:t> and </a:t>
            </a:r>
            <a:r>
              <a:rPr lang="en-GB" i="1" dirty="0">
                <a:solidFill>
                  <a:srgbClr val="000000"/>
                </a:solidFill>
                <a:latin typeface="&amp;quot"/>
              </a:rPr>
              <a:t>y</a:t>
            </a:r>
            <a:r>
              <a:rPr lang="en-GB" dirty="0">
                <a:solidFill>
                  <a:srgbClr val="000000"/>
                </a:solidFill>
                <a:latin typeface="&amp;quot"/>
              </a:rPr>
              <a:t> in the population.</a:t>
            </a:r>
            <a:endParaRPr lang="en-GB" b="0" i="0" u="none" strike="noStrike" dirty="0">
              <a:solidFill>
                <a:srgbClr val="000000"/>
              </a:solidFill>
              <a:effectLst/>
              <a:latin typeface="&amp;quot"/>
            </a:endParaRPr>
          </a:p>
        </p:txBody>
      </p:sp>
      <p:sp>
        <p:nvSpPr>
          <p:cNvPr id="13" name="Rectangle 12">
            <a:extLst>
              <a:ext uri="{FF2B5EF4-FFF2-40B4-BE49-F238E27FC236}">
                <a16:creationId xmlns:a16="http://schemas.microsoft.com/office/drawing/2014/main" id="{721F13CC-8DE4-42A1-B2E4-5296F90079E0}"/>
              </a:ext>
            </a:extLst>
          </p:cNvPr>
          <p:cNvSpPr/>
          <p:nvPr/>
        </p:nvSpPr>
        <p:spPr>
          <a:xfrm>
            <a:off x="4067944" y="4193528"/>
            <a:ext cx="4647431" cy="923330"/>
          </a:xfrm>
          <a:prstGeom prst="rect">
            <a:avLst/>
          </a:prstGeom>
          <a:solidFill>
            <a:schemeClr val="accent3">
              <a:lumMod val="20000"/>
              <a:lumOff val="80000"/>
            </a:schemeClr>
          </a:solidFill>
        </p:spPr>
        <p:txBody>
          <a:bodyPr wrap="square">
            <a:spAutoFit/>
          </a:bodyPr>
          <a:lstStyle/>
          <a:p>
            <a:r>
              <a:rPr lang="en-GB" dirty="0"/>
              <a:t>Now use the Excel function T.DIST .2T(t, df) to give the </a:t>
            </a:r>
            <a:r>
              <a:rPr lang="en-GB" dirty="0">
                <a:solidFill>
                  <a:srgbClr val="FF0000"/>
                </a:solidFill>
              </a:rPr>
              <a:t>2-tailed p-value = 1.6905E-10</a:t>
            </a:r>
            <a:r>
              <a:rPr lang="en-GB" dirty="0"/>
              <a:t>, which is virtually zero.</a:t>
            </a:r>
            <a:endParaRPr lang="en-GB" dirty="0">
              <a:solidFill>
                <a:srgbClr val="FF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7D6BEF6-27CA-414C-96A8-12BD02A024EE}"/>
                  </a:ext>
                </a:extLst>
              </p:cNvPr>
              <p:cNvSpPr txBox="1"/>
              <p:nvPr/>
            </p:nvSpPr>
            <p:spPr>
              <a:xfrm>
                <a:off x="4246332" y="2443492"/>
                <a:ext cx="1423018" cy="6345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𝑟</m:t>
                          </m:r>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m:t>
                              </m:r>
                              <m:r>
                                <a:rPr lang="en-GB" b="0" i="1" smtClean="0">
                                  <a:latin typeface="Cambria Math" panose="02040503050406030204" pitchFamily="18" charset="0"/>
                                </a:rPr>
                                <m:t> −2</m:t>
                              </m:r>
                            </m:e>
                          </m:rad>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e>
                          </m:rad>
                        </m:den>
                      </m:f>
                    </m:oMath>
                  </m:oMathPara>
                </a14:m>
                <a:endParaRPr lang="en-GB" dirty="0"/>
              </a:p>
            </p:txBody>
          </p:sp>
        </mc:Choice>
        <mc:Fallback xmlns="">
          <p:sp>
            <p:nvSpPr>
              <p:cNvPr id="14" name="TextBox 13">
                <a:extLst>
                  <a:ext uri="{FF2B5EF4-FFF2-40B4-BE49-F238E27FC236}">
                    <a16:creationId xmlns:a16="http://schemas.microsoft.com/office/drawing/2014/main" id="{F7D6BEF6-27CA-414C-96A8-12BD02A024EE}"/>
                  </a:ext>
                </a:extLst>
              </p:cNvPr>
              <p:cNvSpPr txBox="1">
                <a:spLocks noRot="1" noChangeAspect="1" noMove="1" noResize="1" noEditPoints="1" noAdjustHandles="1" noChangeArrowheads="1" noChangeShapeType="1" noTextEdit="1"/>
              </p:cNvSpPr>
              <p:nvPr/>
            </p:nvSpPr>
            <p:spPr>
              <a:xfrm>
                <a:off x="4246332" y="2443492"/>
                <a:ext cx="1423018" cy="634597"/>
              </a:xfrm>
              <a:prstGeom prst="rect">
                <a:avLst/>
              </a:prstGeom>
              <a:blipFill>
                <a:blip r:embed="rId2"/>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61658DE7-A489-4AC5-A6F1-8DBD74E84116}"/>
              </a:ext>
            </a:extLst>
          </p:cNvPr>
          <p:cNvSpPr txBox="1"/>
          <p:nvPr/>
        </p:nvSpPr>
        <p:spPr>
          <a:xfrm>
            <a:off x="4234831" y="1915091"/>
            <a:ext cx="1543048" cy="369332"/>
          </a:xfrm>
          <a:prstGeom prst="rect">
            <a:avLst/>
          </a:prstGeom>
          <a:solidFill>
            <a:schemeClr val="accent4">
              <a:lumMod val="20000"/>
              <a:lumOff val="80000"/>
            </a:schemeClr>
          </a:solidFill>
        </p:spPr>
        <p:txBody>
          <a:bodyPr wrap="square" rtlCol="0">
            <a:spAutoFit/>
          </a:bodyPr>
          <a:lstStyle/>
          <a:p>
            <a:r>
              <a:rPr lang="en-GB" dirty="0"/>
              <a:t>Test statistic</a:t>
            </a:r>
          </a:p>
        </p:txBody>
      </p:sp>
      <p:sp>
        <p:nvSpPr>
          <p:cNvPr id="5" name="TextBox 4">
            <a:extLst>
              <a:ext uri="{FF2B5EF4-FFF2-40B4-BE49-F238E27FC236}">
                <a16:creationId xmlns:a16="http://schemas.microsoft.com/office/drawing/2014/main" id="{2823417C-1B7C-4F1B-8A8E-CD61FA85471E}"/>
              </a:ext>
            </a:extLst>
          </p:cNvPr>
          <p:cNvSpPr txBox="1"/>
          <p:nvPr/>
        </p:nvSpPr>
        <p:spPr>
          <a:xfrm>
            <a:off x="6300192" y="2597028"/>
            <a:ext cx="1576072" cy="369332"/>
          </a:xfrm>
          <a:prstGeom prst="rect">
            <a:avLst/>
          </a:prstGeom>
          <a:noFill/>
        </p:spPr>
        <p:txBody>
          <a:bodyPr wrap="none" rtlCol="0">
            <a:spAutoFit/>
          </a:bodyPr>
          <a:lstStyle/>
          <a:p>
            <a:r>
              <a:rPr lang="en-GB" dirty="0"/>
              <a:t>with df = n - 2</a:t>
            </a:r>
          </a:p>
        </p:txBody>
      </p:sp>
      <p:sp>
        <p:nvSpPr>
          <p:cNvPr id="7" name="TextBox 6">
            <a:extLst>
              <a:ext uri="{FF2B5EF4-FFF2-40B4-BE49-F238E27FC236}">
                <a16:creationId xmlns:a16="http://schemas.microsoft.com/office/drawing/2014/main" id="{F3F09FB2-EE3C-4FC5-90A9-33665CD19252}"/>
              </a:ext>
            </a:extLst>
          </p:cNvPr>
          <p:cNvSpPr txBox="1"/>
          <p:nvPr/>
        </p:nvSpPr>
        <p:spPr>
          <a:xfrm>
            <a:off x="4233702" y="3282917"/>
            <a:ext cx="2646878" cy="369332"/>
          </a:xfrm>
          <a:prstGeom prst="rect">
            <a:avLst/>
          </a:prstGeom>
          <a:noFill/>
        </p:spPr>
        <p:txBody>
          <a:bodyPr wrap="none" rtlCol="0">
            <a:spAutoFit/>
          </a:bodyPr>
          <a:lstStyle/>
          <a:p>
            <a:r>
              <a:rPr lang="en-GB" dirty="0"/>
              <a:t>Have r= 0.808…, n = 41</a:t>
            </a:r>
          </a:p>
        </p:txBody>
      </p:sp>
      <p:sp>
        <p:nvSpPr>
          <p:cNvPr id="16" name="TextBox 15">
            <a:extLst>
              <a:ext uri="{FF2B5EF4-FFF2-40B4-BE49-F238E27FC236}">
                <a16:creationId xmlns:a16="http://schemas.microsoft.com/office/drawing/2014/main" id="{8F4C190C-3364-4564-9FB1-942ECBBE7EDB}"/>
              </a:ext>
            </a:extLst>
          </p:cNvPr>
          <p:cNvSpPr txBox="1"/>
          <p:nvPr/>
        </p:nvSpPr>
        <p:spPr>
          <a:xfrm>
            <a:off x="4222340" y="3731864"/>
            <a:ext cx="4493035" cy="369332"/>
          </a:xfrm>
          <a:prstGeom prst="rect">
            <a:avLst/>
          </a:prstGeom>
          <a:solidFill>
            <a:schemeClr val="accent6">
              <a:lumMod val="40000"/>
              <a:lumOff val="60000"/>
            </a:schemeClr>
          </a:solidFill>
        </p:spPr>
        <p:txBody>
          <a:bodyPr wrap="square" rtlCol="0">
            <a:spAutoFit/>
          </a:bodyPr>
          <a:lstStyle/>
          <a:p>
            <a:r>
              <a:rPr lang="en-GB" dirty="0"/>
              <a:t>Gives t = 8.566222303… </a:t>
            </a:r>
          </a:p>
        </p:txBody>
      </p:sp>
      <p:sp>
        <p:nvSpPr>
          <p:cNvPr id="17" name="TextBox 16">
            <a:extLst>
              <a:ext uri="{FF2B5EF4-FFF2-40B4-BE49-F238E27FC236}">
                <a16:creationId xmlns:a16="http://schemas.microsoft.com/office/drawing/2014/main" id="{B3FF41D4-47E6-415B-8433-275BFF1F462A}"/>
              </a:ext>
            </a:extLst>
          </p:cNvPr>
          <p:cNvSpPr txBox="1"/>
          <p:nvPr/>
        </p:nvSpPr>
        <p:spPr>
          <a:xfrm>
            <a:off x="3945801" y="5343796"/>
            <a:ext cx="1723549" cy="369332"/>
          </a:xfrm>
          <a:prstGeom prst="rect">
            <a:avLst/>
          </a:prstGeom>
          <a:noFill/>
        </p:spPr>
        <p:txBody>
          <a:bodyPr wrap="none" rtlCol="0">
            <a:spAutoFit/>
          </a:bodyPr>
          <a:lstStyle/>
          <a:p>
            <a:r>
              <a:rPr lang="en-GB" dirty="0"/>
              <a:t>SPSS solution:</a:t>
            </a:r>
          </a:p>
        </p:txBody>
      </p:sp>
      <p:pic>
        <p:nvPicPr>
          <p:cNvPr id="8" name="Picture 7">
            <a:extLst>
              <a:ext uri="{FF2B5EF4-FFF2-40B4-BE49-F238E27FC236}">
                <a16:creationId xmlns:a16="http://schemas.microsoft.com/office/drawing/2014/main" id="{F1EAAD23-BE7D-40AE-89ED-0A58D23748A0}"/>
              </a:ext>
            </a:extLst>
          </p:cNvPr>
          <p:cNvPicPr>
            <a:picLocks noChangeAspect="1"/>
          </p:cNvPicPr>
          <p:nvPr/>
        </p:nvPicPr>
        <p:blipFill>
          <a:blip r:embed="rId3"/>
          <a:stretch>
            <a:fillRect/>
          </a:stretch>
        </p:blipFill>
        <p:spPr>
          <a:xfrm>
            <a:off x="4957841" y="5698116"/>
            <a:ext cx="3810532" cy="333422"/>
          </a:xfrm>
          <a:prstGeom prst="rect">
            <a:avLst/>
          </a:prstGeom>
        </p:spPr>
      </p:pic>
    </p:spTree>
    <p:extLst>
      <p:ext uri="{BB962C8B-B14F-4D97-AF65-F5344CB8AC3E}">
        <p14:creationId xmlns:p14="http://schemas.microsoft.com/office/powerpoint/2010/main" val="420889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E212-F007-4984-926E-755379A30A7D}"/>
              </a:ext>
            </a:extLst>
          </p:cNvPr>
          <p:cNvSpPr>
            <a:spLocks noGrp="1"/>
          </p:cNvSpPr>
          <p:nvPr>
            <p:ph type="ctrTitle"/>
          </p:nvPr>
        </p:nvSpPr>
        <p:spPr>
          <a:xfrm>
            <a:off x="500034" y="285728"/>
            <a:ext cx="8248430" cy="714380"/>
          </a:xfrm>
        </p:spPr>
        <p:txBody>
          <a:bodyPr/>
          <a:lstStyle/>
          <a:p>
            <a:r>
              <a:rPr lang="en-GB" sz="2800" dirty="0"/>
              <a:t>The coefficient of determination, r</a:t>
            </a:r>
            <a:r>
              <a:rPr lang="en-GB" sz="2800" baseline="30000" dirty="0"/>
              <a:t>2</a:t>
            </a:r>
            <a:r>
              <a:rPr lang="en-GB" sz="2800" dirty="0"/>
              <a:t> or R-Squared</a:t>
            </a:r>
          </a:p>
        </p:txBody>
      </p:sp>
      <p:sp>
        <p:nvSpPr>
          <p:cNvPr id="3" name="Slide Number Placeholder 2">
            <a:extLst>
              <a:ext uri="{FF2B5EF4-FFF2-40B4-BE49-F238E27FC236}">
                <a16:creationId xmlns:a16="http://schemas.microsoft.com/office/drawing/2014/main" id="{6B7876DF-9E6B-46A4-B78C-F16754D534FD}"/>
              </a:ext>
            </a:extLst>
          </p:cNvPr>
          <p:cNvSpPr>
            <a:spLocks noGrp="1"/>
          </p:cNvSpPr>
          <p:nvPr>
            <p:ph type="sldNum" sz="quarter" idx="10"/>
          </p:nvPr>
        </p:nvSpPr>
        <p:spPr/>
        <p:txBody>
          <a:bodyPr/>
          <a:lstStyle/>
          <a:p>
            <a:pPr>
              <a:defRPr/>
            </a:pPr>
            <a:fld id="{EE5211DE-3088-474A-B06D-0C81E0A02B56}" type="slidenum">
              <a:rPr lang="en-GB" smtClean="0"/>
              <a:pPr>
                <a:defRPr/>
              </a:pPr>
              <a:t>18</a:t>
            </a:fld>
            <a:endParaRPr lang="en-GB" dirty="0"/>
          </a:p>
        </p:txBody>
      </p:sp>
      <p:sp>
        <p:nvSpPr>
          <p:cNvPr id="4" name="Footer Placeholder 3">
            <a:extLst>
              <a:ext uri="{FF2B5EF4-FFF2-40B4-BE49-F238E27FC236}">
                <a16:creationId xmlns:a16="http://schemas.microsoft.com/office/drawing/2014/main" id="{13D286DA-5ACD-43DA-9255-5417E3AE5AFE}"/>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C32826E-BEB0-45FB-8BF5-BCF239BF892C}"/>
              </a:ext>
            </a:extLst>
          </p:cNvPr>
          <p:cNvSpPr/>
          <p:nvPr/>
        </p:nvSpPr>
        <p:spPr>
          <a:xfrm>
            <a:off x="502410" y="1268760"/>
            <a:ext cx="8246053"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What happens if we take the Pearson coefficient to the power of two, in other words r</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We get a new measure that is called the </a:t>
            </a:r>
            <a:r>
              <a:rPr lang="en-GB" b="1" dirty="0">
                <a:latin typeface="Calibri" panose="020F0502020204030204" pitchFamily="34" charset="0"/>
                <a:ea typeface="Times New Roman" panose="02020603050405020304" pitchFamily="18" charset="0"/>
                <a:cs typeface="Times New Roman" panose="02020603050405020304" pitchFamily="18" charset="0"/>
              </a:rPr>
              <a:t>coefficient of determination</a:t>
            </a:r>
            <a:r>
              <a:rPr lang="en-GB" dirty="0">
                <a:latin typeface="Calibri" panose="020F0502020204030204" pitchFamily="34" charset="0"/>
                <a:ea typeface="Times New Roman" panose="02020603050405020304" pitchFamily="18" charset="0"/>
                <a:cs typeface="Times New Roman" panose="02020603050405020304" pitchFamily="18" charset="0"/>
              </a:rPr>
              <a:t>. Most of the software packages refer to this statistic as </a:t>
            </a:r>
            <a:r>
              <a:rPr lang="en-GB" b="1" dirty="0">
                <a:latin typeface="Calibri" panose="020F0502020204030204" pitchFamily="34" charset="0"/>
                <a:ea typeface="Times New Roman" panose="02020603050405020304" pitchFamily="18" charset="0"/>
                <a:cs typeface="Times New Roman" panose="02020603050405020304" pitchFamily="18" charset="0"/>
              </a:rPr>
              <a:t>R-squared</a:t>
            </a:r>
            <a:r>
              <a:rPr lang="en-GB" dirty="0">
                <a:latin typeface="Calibri" panose="020F0502020204030204" pitchFamily="34" charset="0"/>
                <a:ea typeface="Times New Roman" panose="02020603050405020304" pitchFamily="18" charset="0"/>
                <a:cs typeface="Times New Roman" panose="02020603050405020304" pitchFamily="18" charset="0"/>
              </a:rPr>
              <a:t> or </a:t>
            </a:r>
            <a:r>
              <a:rPr lang="en-GB" b="1" dirty="0">
                <a:latin typeface="Calibri" panose="020F0502020204030204" pitchFamily="34" charset="0"/>
                <a:ea typeface="Times New Roman" panose="02020603050405020304" pitchFamily="18" charset="0"/>
                <a:cs typeface="Times New Roman" panose="02020603050405020304" pitchFamily="18" charset="0"/>
              </a:rPr>
              <a:t>R-square</a:t>
            </a:r>
            <a:r>
              <a:rPr lang="en-GB" dirty="0">
                <a:latin typeface="Calibri" panose="020F0502020204030204" pitchFamily="34" charset="0"/>
                <a:ea typeface="Times New Roman" panose="02020603050405020304" pitchFamily="18" charset="0"/>
                <a:cs typeface="Times New Roman" panose="02020603050405020304" pitchFamily="18" charset="0"/>
              </a:rPr>
              <a:t>. In our Example 9.3, the value of r=0.81. This means that R-squared, or r</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 </a:t>
            </a:r>
            <a:r>
              <a:rPr lang="en-GB" dirty="0">
                <a:latin typeface="Calibri" panose="020F0502020204030204" pitchFamily="34" charset="0"/>
                <a:ea typeface="Times New Roman" panose="02020603050405020304" pitchFamily="18" charset="0"/>
                <a:cs typeface="Times New Roman" panose="02020603050405020304" pitchFamily="18" charset="0"/>
              </a:rPr>
              <a:t>= 0.81</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0.65.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How do we interpret this statistic and the corresponding value?</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9611645-B689-4402-B22E-2335911F5472}"/>
              </a:ext>
            </a:extLst>
          </p:cNvPr>
          <p:cNvSpPr/>
          <p:nvPr/>
        </p:nvSpPr>
        <p:spPr>
          <a:xfrm>
            <a:off x="529662" y="2819251"/>
            <a:ext cx="8246053"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Unlike the coefficient of correlation whose range is between -1 (negative correlation), via 0 (no correlation), to +1 (positive correlation), R-squared goes only between 0 and 1. The meaning of 1 is that the changes in one variable are 100% accompanied by the changes in another variable. The meaning of 0 is that the two variables have no impact on one another.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C2DEC49-A6CA-479E-952D-AD79DB78837D}"/>
              </a:ext>
            </a:extLst>
          </p:cNvPr>
          <p:cNvSpPr/>
          <p:nvPr/>
        </p:nvSpPr>
        <p:spPr>
          <a:xfrm>
            <a:off x="529662" y="4442138"/>
            <a:ext cx="8429654" cy="1200329"/>
          </a:xfrm>
          <a:prstGeom prst="rect">
            <a:avLst/>
          </a:prstGeom>
          <a:solidFill>
            <a:schemeClr val="accent5">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value of 0.65 for R-squared in the example above means that 65% of the movements in visits abroad in the UK can be explained by the changes in employment. The remaining 35% (100-65=35) of movements is attributed to some other factors beyond the employment rate.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9F14-ED2F-4CE7-AC5D-175C0420D438}"/>
              </a:ext>
            </a:extLst>
          </p:cNvPr>
          <p:cNvSpPr>
            <a:spLocks noGrp="1"/>
          </p:cNvSpPr>
          <p:nvPr>
            <p:ph type="ctrTitle"/>
          </p:nvPr>
        </p:nvSpPr>
        <p:spPr>
          <a:xfrm>
            <a:off x="500034" y="285728"/>
            <a:ext cx="8248430" cy="714380"/>
          </a:xfrm>
        </p:spPr>
        <p:txBody>
          <a:bodyPr/>
          <a:lstStyle/>
          <a:p>
            <a:r>
              <a:rPr lang="en-GB" dirty="0"/>
              <a:t>S</a:t>
            </a:r>
            <a:r>
              <a:rPr lang="en-GB" sz="2800" dirty="0"/>
              <a:t>pearman’s rank correlation coefficient, r</a:t>
            </a:r>
            <a:r>
              <a:rPr lang="en-GB" sz="2800" baseline="-25000" dirty="0"/>
              <a:t>s</a:t>
            </a:r>
            <a:r>
              <a:rPr lang="en-GB" sz="2800" dirty="0"/>
              <a:t> (1/3)</a:t>
            </a:r>
          </a:p>
        </p:txBody>
      </p:sp>
      <p:sp>
        <p:nvSpPr>
          <p:cNvPr id="3" name="Slide Number Placeholder 2">
            <a:extLst>
              <a:ext uri="{FF2B5EF4-FFF2-40B4-BE49-F238E27FC236}">
                <a16:creationId xmlns:a16="http://schemas.microsoft.com/office/drawing/2014/main" id="{D70555E1-EE4E-49B0-901B-74F04DC2DD0D}"/>
              </a:ext>
            </a:extLst>
          </p:cNvPr>
          <p:cNvSpPr>
            <a:spLocks noGrp="1"/>
          </p:cNvSpPr>
          <p:nvPr>
            <p:ph type="sldNum" sz="quarter" idx="10"/>
          </p:nvPr>
        </p:nvSpPr>
        <p:spPr/>
        <p:txBody>
          <a:bodyPr/>
          <a:lstStyle/>
          <a:p>
            <a:pPr>
              <a:defRPr/>
            </a:pPr>
            <a:fld id="{EE5211DE-3088-474A-B06D-0C81E0A02B56}" type="slidenum">
              <a:rPr lang="en-GB" smtClean="0"/>
              <a:pPr>
                <a:defRPr/>
              </a:pPr>
              <a:t>19</a:t>
            </a:fld>
            <a:endParaRPr lang="en-GB" dirty="0"/>
          </a:p>
        </p:txBody>
      </p:sp>
      <p:sp>
        <p:nvSpPr>
          <p:cNvPr id="4" name="Footer Placeholder 3">
            <a:extLst>
              <a:ext uri="{FF2B5EF4-FFF2-40B4-BE49-F238E27FC236}">
                <a16:creationId xmlns:a16="http://schemas.microsoft.com/office/drawing/2014/main" id="{ECB9E4D7-D319-4B7B-BB85-8C6D7B08245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DB9C512A-3C15-4A62-924F-8F8C75228813}"/>
              </a:ext>
            </a:extLst>
          </p:cNvPr>
          <p:cNvSpPr/>
          <p:nvPr/>
        </p:nvSpPr>
        <p:spPr>
          <a:xfrm>
            <a:off x="611560" y="1227824"/>
            <a:ext cx="8136904" cy="2308324"/>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We’ll now cover an example for data collected in ranked form. In this case, a ranked correlation coefficient can be determined.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Equations (9.2 – 9.4) provide the value of Pearson’s correlation coefficient between two data variables x and y, which are both at an interval level of measurement. The question then arises </a:t>
            </a:r>
            <a:r>
              <a:rPr lang="en-GB" dirty="0"/>
              <a:t>what do we do if the data variables are both ranked? In this case we can show algebraically that equation (9.4) is equivalent to equation (9.5).</a:t>
            </a:r>
          </a:p>
        </p:txBody>
      </p:sp>
      <p:pic>
        <p:nvPicPr>
          <p:cNvPr id="6" name="Picture 5">
            <a:extLst>
              <a:ext uri="{FF2B5EF4-FFF2-40B4-BE49-F238E27FC236}">
                <a16:creationId xmlns:a16="http://schemas.microsoft.com/office/drawing/2014/main" id="{745CAD4C-4C46-40CA-B051-EE68A43F755B}"/>
              </a:ext>
            </a:extLst>
          </p:cNvPr>
          <p:cNvPicPr>
            <a:picLocks noChangeAspect="1"/>
          </p:cNvPicPr>
          <p:nvPr/>
        </p:nvPicPr>
        <p:blipFill>
          <a:blip r:embed="rId2"/>
          <a:stretch>
            <a:fillRect/>
          </a:stretch>
        </p:blipFill>
        <p:spPr>
          <a:xfrm>
            <a:off x="1187624" y="3969753"/>
            <a:ext cx="2923809" cy="876190"/>
          </a:xfrm>
          <a:prstGeom prst="rect">
            <a:avLst/>
          </a:prstGeom>
        </p:spPr>
      </p:pic>
      <p:sp>
        <p:nvSpPr>
          <p:cNvPr id="7" name="Rectangle 6">
            <a:extLst>
              <a:ext uri="{FF2B5EF4-FFF2-40B4-BE49-F238E27FC236}">
                <a16:creationId xmlns:a16="http://schemas.microsoft.com/office/drawing/2014/main" id="{8DF7355F-306A-4C35-BFD8-09FF3F9EB036}"/>
              </a:ext>
            </a:extLst>
          </p:cNvPr>
          <p:cNvSpPr/>
          <p:nvPr/>
        </p:nvSpPr>
        <p:spPr>
          <a:xfrm>
            <a:off x="503524" y="5229200"/>
            <a:ext cx="82484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Where Xr = rank order value of X, Yr = rank order value of Y, and n = number of paired observations.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6F3EEF0-C353-4970-A62F-438BAFDACA35}"/>
              </a:ext>
            </a:extLst>
          </p:cNvPr>
          <p:cNvSpPr/>
          <p:nvPr/>
        </p:nvSpPr>
        <p:spPr>
          <a:xfrm>
            <a:off x="4577135" y="4199612"/>
            <a:ext cx="3923928" cy="646331"/>
          </a:xfrm>
          <a:prstGeom prst="rect">
            <a:avLst/>
          </a:prstGeom>
          <a:solidFill>
            <a:schemeClr val="accent5">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Equation (9.5) is known as </a:t>
            </a:r>
            <a:r>
              <a:rPr lang="en-GB" b="1" dirty="0">
                <a:latin typeface="Calibri" panose="020F0502020204030204" pitchFamily="34" charset="0"/>
                <a:ea typeface="Times New Roman" panose="02020603050405020304" pitchFamily="18" charset="0"/>
                <a:cs typeface="Times New Roman" panose="02020603050405020304" pitchFamily="18" charset="0"/>
              </a:rPr>
              <a:t>Spearman’s rank correlation coefficient</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Tree>
    <p:extLst>
      <p:ext uri="{BB962C8B-B14F-4D97-AF65-F5344CB8AC3E}">
        <p14:creationId xmlns:p14="http://schemas.microsoft.com/office/powerpoint/2010/main" val="284817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500063" y="285750"/>
            <a:ext cx="6929437" cy="714375"/>
          </a:xfrm>
        </p:spPr>
        <p:txBody>
          <a:bodyPr/>
          <a:lstStyle/>
          <a:p>
            <a:r>
              <a:rPr lang="en-GB">
                <a:latin typeface="Arial" charset="0"/>
                <a:cs typeface="Arial" charset="0"/>
              </a:rPr>
              <a:t>Learning Objectives</a:t>
            </a:r>
          </a:p>
        </p:txBody>
      </p:sp>
      <p:sp>
        <p:nvSpPr>
          <p:cNvPr id="3" name="Slide Number Placeholder 2"/>
          <p:cNvSpPr>
            <a:spLocks noGrp="1"/>
          </p:cNvSpPr>
          <p:nvPr>
            <p:ph type="sldNum" sz="quarter" idx="10"/>
          </p:nvPr>
        </p:nvSpPr>
        <p:spPr/>
        <p:txBody>
          <a:bodyPr/>
          <a:lstStyle/>
          <a:p>
            <a:pPr>
              <a:defRPr/>
            </a:pPr>
            <a:fld id="{3FC0B644-F3EE-4E00-9425-B6C6E96626DA}" type="slidenum">
              <a:rPr lang="en-GB" smtClean="0"/>
              <a:pPr>
                <a:defRPr/>
              </a:pPr>
              <a:t>2</a:t>
            </a:fld>
            <a:endParaRPr lang="en-GB" dirty="0"/>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4" name="Rectangle 3">
            <a:extLst>
              <a:ext uri="{FF2B5EF4-FFF2-40B4-BE49-F238E27FC236}">
                <a16:creationId xmlns:a16="http://schemas.microsoft.com/office/drawing/2014/main" id="{0B059A20-217F-42F6-AE2B-6BA0B22FC845}"/>
              </a:ext>
            </a:extLst>
          </p:cNvPr>
          <p:cNvSpPr/>
          <p:nvPr/>
        </p:nvSpPr>
        <p:spPr>
          <a:xfrm>
            <a:off x="578471" y="1228397"/>
            <a:ext cx="8136904" cy="2893100"/>
          </a:xfrm>
          <a:prstGeom prst="rect">
            <a:avLst/>
          </a:prstGeom>
        </p:spPr>
        <p:txBody>
          <a:bodyPr wrap="square">
            <a:spAutoFit/>
          </a:bodyPr>
          <a:lstStyle/>
          <a:p>
            <a:pPr marL="0" marR="0" algn="just" hangingPunct="0">
              <a:spcBef>
                <a:spcPts val="0"/>
              </a:spcBef>
              <a:spcAft>
                <a:spcPts val="0"/>
              </a:spcAft>
            </a:pPr>
            <a:r>
              <a:rPr lang="en-GB" sz="1400" dirty="0">
                <a:latin typeface="Calibri" panose="020F0502020204030204" pitchFamily="34" charset="0"/>
                <a:ea typeface="Times New Roman" panose="02020603050405020304" pitchFamily="18" charset="0"/>
                <a:cs typeface="Times New Roman" panose="02020603050405020304" pitchFamily="18" charset="0"/>
              </a:rPr>
              <a:t>On completing this unit, you should be able to:</a:t>
            </a:r>
          </a:p>
          <a:p>
            <a:pPr marL="0" marR="0" algn="just" hangingPunct="0">
              <a:spcBef>
                <a:spcPts val="0"/>
              </a:spcBef>
              <a:spcAft>
                <a:spcPts val="0"/>
              </a:spcAft>
            </a:pPr>
            <a:r>
              <a:rPr lang="en-GB" sz="1400"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fontAlgn="auto">
              <a:spcBef>
                <a:spcPts val="0"/>
              </a:spcBef>
              <a:spcAft>
                <a:spcPts val="0"/>
              </a:spcAft>
              <a:buFont typeface="Symbol" panose="05050102010706020507" pitchFamily="18" charset="2"/>
              <a:buChar char=""/>
            </a:pPr>
            <a:r>
              <a:rPr lang="en-GB" sz="1400" dirty="0">
                <a:latin typeface="Calibri" panose="020F0502020204030204" pitchFamily="34" charset="0"/>
                <a:ea typeface="Times New Roman" panose="02020603050405020304" pitchFamily="18" charset="0"/>
                <a:cs typeface="Times New Roman" panose="02020603050405020304" pitchFamily="18" charset="0"/>
              </a:rPr>
              <a:t>Understand the meaning of simple linear correlation analysis.</a:t>
            </a:r>
          </a:p>
          <a:p>
            <a:pPr marL="342900" lvl="0" indent="-342900" fontAlgn="auto">
              <a:spcBef>
                <a:spcPts val="0"/>
              </a:spcBef>
              <a:spcAft>
                <a:spcPts val="0"/>
              </a:spcAft>
              <a:buFont typeface="Symbol" panose="05050102010706020507" pitchFamily="18" charset="2"/>
              <a:buChar char=""/>
            </a:pPr>
            <a:r>
              <a:rPr lang="en-GB"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Apply a scatter plot to visually represent a possible association between two data variables.</a:t>
            </a:r>
          </a:p>
          <a:p>
            <a:pPr marL="342900" lvl="0" indent="-342900" fontAlgn="auto">
              <a:spcBef>
                <a:spcPts val="0"/>
              </a:spcBef>
              <a:spcAft>
                <a:spcPts val="0"/>
              </a:spcAft>
              <a:buFont typeface="Symbol" panose="05050102010706020507" pitchFamily="18" charset="2"/>
              <a:buChar char=""/>
            </a:pPr>
            <a:r>
              <a:rPr lang="en-GB" sz="1400" dirty="0">
                <a:latin typeface="Calibri" panose="020F0502020204030204" pitchFamily="34" charset="0"/>
                <a:ea typeface="Times New Roman" panose="02020603050405020304" pitchFamily="18" charset="0"/>
                <a:cs typeface="Times New Roman" panose="02020603050405020304" pitchFamily="18" charset="0"/>
              </a:rPr>
              <a:t>Calculate Pearson’s correlation coefficient for interval data and provide meaning to this value.</a:t>
            </a:r>
          </a:p>
          <a:p>
            <a:pPr marL="342900" lvl="0" indent="-342900" fontAlgn="auto">
              <a:spcBef>
                <a:spcPts val="0"/>
              </a:spcBef>
              <a:spcAft>
                <a:spcPts val="0"/>
              </a:spcAft>
              <a:buFont typeface="Symbol" panose="05050102010706020507" pitchFamily="18" charset="2"/>
              <a:buChar char=""/>
            </a:pPr>
            <a:r>
              <a:rPr lang="en-GB"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Spearman’s rank correlation coefficient for ordinal ranked data and provide meaning to this value.</a:t>
            </a:r>
          </a:p>
          <a:p>
            <a:pPr marL="342900" lvl="0" indent="-342900" fontAlgn="auto">
              <a:spcBef>
                <a:spcPts val="0"/>
              </a:spcBef>
              <a:spcAft>
                <a:spcPts val="0"/>
              </a:spcAft>
              <a:buFont typeface="Symbol" panose="05050102010706020507" pitchFamily="18" charset="2"/>
              <a:buChar char=""/>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sz="1400" dirty="0">
                <a:latin typeface="Calibri" panose="020F0502020204030204" pitchFamily="34" charset="0"/>
                <a:ea typeface="Times New Roman" panose="02020603050405020304" pitchFamily="18" charset="0"/>
                <a:cs typeface="Times New Roman" panose="02020603050405020304" pitchFamily="18" charset="0"/>
              </a:rPr>
              <a:t>Understand the meaning of simple linear regression analysis.</a:t>
            </a:r>
          </a:p>
          <a:p>
            <a:pPr marL="342900" lvl="0" indent="-342900" fontAlgn="auto">
              <a:spcBef>
                <a:spcPts val="0"/>
              </a:spcBef>
              <a:spcAft>
                <a:spcPts val="0"/>
              </a:spcAft>
              <a:buFont typeface="Symbol" panose="05050102010706020507" pitchFamily="18" charset="2"/>
              <a:buChar char=""/>
            </a:pPr>
            <a:r>
              <a:rPr lang="en-GB" sz="1400" dirty="0">
                <a:latin typeface="Calibri" panose="020F0502020204030204" pitchFamily="34" charset="0"/>
                <a:ea typeface="Times New Roman" panose="02020603050405020304" pitchFamily="18" charset="0"/>
                <a:cs typeface="Times New Roman" panose="02020603050405020304" pitchFamily="18" charset="0"/>
              </a:rPr>
              <a:t>Fit a simple linear regression model to the two data variables.</a:t>
            </a:r>
          </a:p>
          <a:p>
            <a:pPr marL="342900" lvl="0" indent="-342900" fontAlgn="auto">
              <a:spcBef>
                <a:spcPts val="0"/>
              </a:spcBef>
              <a:spcAft>
                <a:spcPts val="0"/>
              </a:spcAft>
              <a:buFont typeface="Symbol" panose="05050102010706020507" pitchFamily="18" charset="2"/>
              <a:buChar char=""/>
            </a:pPr>
            <a:r>
              <a:rPr lang="en-GB"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Estimate the reliability of this model fit.</a:t>
            </a:r>
          </a:p>
          <a:p>
            <a:pPr marL="342900" lvl="0" indent="-342900" fontAlgn="auto">
              <a:spcBef>
                <a:spcPts val="0"/>
              </a:spcBef>
              <a:spcAft>
                <a:spcPts val="0"/>
              </a:spcAft>
              <a:buFont typeface="Symbol" panose="05050102010706020507" pitchFamily="18" charset="2"/>
              <a:buChar char=""/>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sz="1400" dirty="0">
                <a:latin typeface="Calibri" panose="020F0502020204030204" pitchFamily="34" charset="0"/>
                <a:ea typeface="Times New Roman" panose="02020603050405020304" pitchFamily="18" charset="0"/>
                <a:cs typeface="Times New Roman" panose="02020603050405020304" pitchFamily="18" charset="0"/>
              </a:rPr>
              <a:t>Solve problems using the Microsoft Excel and SPSS.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F12E0-DC93-4463-891C-0C389AD8BE4B}"/>
              </a:ext>
            </a:extLst>
          </p:cNvPr>
          <p:cNvSpPr>
            <a:spLocks noGrp="1"/>
          </p:cNvSpPr>
          <p:nvPr>
            <p:ph type="sldNum" sz="quarter" idx="10"/>
          </p:nvPr>
        </p:nvSpPr>
        <p:spPr/>
        <p:txBody>
          <a:bodyPr/>
          <a:lstStyle/>
          <a:p>
            <a:pPr>
              <a:defRPr/>
            </a:pPr>
            <a:fld id="{EE5211DE-3088-474A-B06D-0C81E0A02B56}" type="slidenum">
              <a:rPr lang="en-GB" smtClean="0"/>
              <a:pPr>
                <a:defRPr/>
              </a:pPr>
              <a:t>20</a:t>
            </a:fld>
            <a:endParaRPr lang="en-GB" dirty="0"/>
          </a:p>
        </p:txBody>
      </p:sp>
      <p:sp>
        <p:nvSpPr>
          <p:cNvPr id="4" name="Footer Placeholder 3">
            <a:extLst>
              <a:ext uri="{FF2B5EF4-FFF2-40B4-BE49-F238E27FC236}">
                <a16:creationId xmlns:a16="http://schemas.microsoft.com/office/drawing/2014/main" id="{710F25C5-BF7A-47E9-BEFF-2D641EFC9722}"/>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9C44EDF9-17B0-4D50-B082-411A65C858A4}"/>
              </a:ext>
            </a:extLst>
          </p:cNvPr>
          <p:cNvSpPr>
            <a:spLocks noGrp="1"/>
          </p:cNvSpPr>
          <p:nvPr>
            <p:ph type="ctrTitle"/>
          </p:nvPr>
        </p:nvSpPr>
        <p:spPr>
          <a:xfrm>
            <a:off x="500063" y="285750"/>
            <a:ext cx="8176393" cy="714375"/>
          </a:xfrm>
        </p:spPr>
        <p:txBody>
          <a:bodyPr/>
          <a:lstStyle/>
          <a:p>
            <a:r>
              <a:rPr lang="en-GB" dirty="0"/>
              <a:t>S</a:t>
            </a:r>
            <a:r>
              <a:rPr lang="en-GB" sz="2800" dirty="0"/>
              <a:t>pearman’s rank correlation coefficient, r</a:t>
            </a:r>
            <a:r>
              <a:rPr lang="en-GB" sz="2800" baseline="-25000" dirty="0"/>
              <a:t>s</a:t>
            </a:r>
            <a:r>
              <a:rPr lang="en-GB" sz="2800" dirty="0"/>
              <a:t> (2/3)</a:t>
            </a:r>
          </a:p>
        </p:txBody>
      </p:sp>
      <p:sp>
        <p:nvSpPr>
          <p:cNvPr id="6" name="Rectangle 5">
            <a:extLst>
              <a:ext uri="{FF2B5EF4-FFF2-40B4-BE49-F238E27FC236}">
                <a16:creationId xmlns:a16="http://schemas.microsoft.com/office/drawing/2014/main" id="{D9BF0FC6-EEFA-4B82-B38F-62DCCBEA6311}"/>
              </a:ext>
            </a:extLst>
          </p:cNvPr>
          <p:cNvSpPr/>
          <p:nvPr/>
        </p:nvSpPr>
        <p:spPr>
          <a:xfrm>
            <a:off x="539551" y="1196752"/>
            <a:ext cx="8176393" cy="2308324"/>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use of ranks allows us to measure correlation using characteristics that cannot be expressed quantitatively but can be ranked. This equivalence between equations (9.4) and (9.5) will only be true for situations where no tied ranks exist.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When tied ranks exist then you will find discrepancies between the value of r and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with the other nonparametric tests introduced in this textbook, ties are handled by giving each tied value the mean of the rank positions for which it is tied.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138F5A5-5FB9-437F-93E9-AC84212220EB}"/>
              </a:ext>
            </a:extLst>
          </p:cNvPr>
          <p:cNvSpPr/>
          <p:nvPr/>
        </p:nvSpPr>
        <p:spPr>
          <a:xfrm>
            <a:off x="631303" y="3803747"/>
            <a:ext cx="7992888" cy="1415772"/>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interpretation of rs is like that for r, namely:</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45720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 A value of rs near 1.0 indicates a strong positive relationship, and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45720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(b) A value of rs near - 1.0 indicates a strong negative relationship.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400" dirty="0">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97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EA29F7-A63D-4FC9-AFA7-48A5B2A6C62F}"/>
              </a:ext>
            </a:extLst>
          </p:cNvPr>
          <p:cNvSpPr>
            <a:spLocks noGrp="1"/>
          </p:cNvSpPr>
          <p:nvPr>
            <p:ph type="sldNum" sz="quarter" idx="10"/>
          </p:nvPr>
        </p:nvSpPr>
        <p:spPr/>
        <p:txBody>
          <a:bodyPr/>
          <a:lstStyle/>
          <a:p>
            <a:pPr>
              <a:defRPr/>
            </a:pPr>
            <a:fld id="{EE5211DE-3088-474A-B06D-0C81E0A02B56}" type="slidenum">
              <a:rPr lang="en-GB" smtClean="0"/>
              <a:pPr>
                <a:defRPr/>
              </a:pPr>
              <a:t>21</a:t>
            </a:fld>
            <a:endParaRPr lang="en-GB" dirty="0"/>
          </a:p>
        </p:txBody>
      </p:sp>
      <p:sp>
        <p:nvSpPr>
          <p:cNvPr id="4" name="Footer Placeholder 3">
            <a:extLst>
              <a:ext uri="{FF2B5EF4-FFF2-40B4-BE49-F238E27FC236}">
                <a16:creationId xmlns:a16="http://schemas.microsoft.com/office/drawing/2014/main" id="{F075685F-6ADF-4EE8-8110-8839F740232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6527159-7C02-400D-B128-02DB413C23A9}"/>
              </a:ext>
            </a:extLst>
          </p:cNvPr>
          <p:cNvSpPr/>
          <p:nvPr/>
        </p:nvSpPr>
        <p:spPr>
          <a:xfrm>
            <a:off x="539552" y="1255475"/>
            <a:ext cx="1343253"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9.4</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2B620DF-88FC-4D7F-B653-DDBC9010A2CB}"/>
              </a:ext>
            </a:extLst>
          </p:cNvPr>
          <p:cNvSpPr>
            <a:spLocks noGrp="1"/>
          </p:cNvSpPr>
          <p:nvPr>
            <p:ph type="ctrTitle"/>
          </p:nvPr>
        </p:nvSpPr>
        <p:spPr>
          <a:xfrm>
            <a:off x="500063" y="285750"/>
            <a:ext cx="8248401" cy="714375"/>
          </a:xfrm>
        </p:spPr>
        <p:txBody>
          <a:bodyPr/>
          <a:lstStyle/>
          <a:p>
            <a:r>
              <a:rPr lang="en-GB" dirty="0"/>
              <a:t>S</a:t>
            </a:r>
            <a:r>
              <a:rPr lang="en-GB" sz="2800" dirty="0"/>
              <a:t>pearman’s rank correlation coefficient, r</a:t>
            </a:r>
            <a:r>
              <a:rPr lang="en-GB" sz="2800" baseline="-25000" dirty="0"/>
              <a:t>s</a:t>
            </a:r>
            <a:r>
              <a:rPr lang="en-GB" sz="2800" dirty="0"/>
              <a:t> (3/3)</a:t>
            </a:r>
          </a:p>
        </p:txBody>
      </p:sp>
      <p:sp>
        <p:nvSpPr>
          <p:cNvPr id="7" name="Rectangle 6">
            <a:extLst>
              <a:ext uri="{FF2B5EF4-FFF2-40B4-BE49-F238E27FC236}">
                <a16:creationId xmlns:a16="http://schemas.microsoft.com/office/drawing/2014/main" id="{9A90AA67-84D0-4E1C-843F-4BD7F377CEE5}"/>
              </a:ext>
            </a:extLst>
          </p:cNvPr>
          <p:cNvSpPr/>
          <p:nvPr/>
        </p:nvSpPr>
        <p:spPr>
          <a:xfrm>
            <a:off x="539552" y="1638092"/>
            <a:ext cx="3312368" cy="4247317"/>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 company makes seven different brands (A, B, …, G) and they are sold to two export markets, Germany and France. The brands are ranked differently in each market. You are asked to decide whether the brand rank in Germany correlates with the rank for seven brands in France. The data is provided in Table 9.3. Since the information is ranked, we use Spearman's correlation coefficient to measure the correlation between German and French ranks.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DC11FB4-2CD8-45A6-B08C-06BB757AEA3F}"/>
              </a:ext>
            </a:extLst>
          </p:cNvPr>
          <p:cNvPicPr/>
          <p:nvPr/>
        </p:nvPicPr>
        <p:blipFill>
          <a:blip r:embed="rId2"/>
          <a:stretch>
            <a:fillRect/>
          </a:stretch>
        </p:blipFill>
        <p:spPr>
          <a:xfrm>
            <a:off x="3851920" y="2204864"/>
            <a:ext cx="2088232" cy="2232248"/>
          </a:xfrm>
          <a:prstGeom prst="rect">
            <a:avLst/>
          </a:prstGeom>
        </p:spPr>
      </p:pic>
      <p:pic>
        <p:nvPicPr>
          <p:cNvPr id="10" name="Picture 9">
            <a:extLst>
              <a:ext uri="{FF2B5EF4-FFF2-40B4-BE49-F238E27FC236}">
                <a16:creationId xmlns:a16="http://schemas.microsoft.com/office/drawing/2014/main" id="{8934414A-4FB2-4C18-8B4F-269870C9BA76}"/>
              </a:ext>
            </a:extLst>
          </p:cNvPr>
          <p:cNvPicPr/>
          <p:nvPr/>
        </p:nvPicPr>
        <p:blipFill>
          <a:blip r:embed="rId3"/>
          <a:stretch>
            <a:fillRect/>
          </a:stretch>
        </p:blipFill>
        <p:spPr>
          <a:xfrm>
            <a:off x="6156176" y="2204864"/>
            <a:ext cx="2232248" cy="2304256"/>
          </a:xfrm>
          <a:prstGeom prst="rect">
            <a:avLst/>
          </a:prstGeom>
        </p:spPr>
      </p:pic>
      <p:sp>
        <p:nvSpPr>
          <p:cNvPr id="2" name="TextBox 1">
            <a:extLst>
              <a:ext uri="{FF2B5EF4-FFF2-40B4-BE49-F238E27FC236}">
                <a16:creationId xmlns:a16="http://schemas.microsoft.com/office/drawing/2014/main" id="{B57E0DD1-9217-48EA-9FE7-B195D04EA23A}"/>
              </a:ext>
            </a:extLst>
          </p:cNvPr>
          <p:cNvSpPr txBox="1"/>
          <p:nvPr/>
        </p:nvSpPr>
        <p:spPr>
          <a:xfrm>
            <a:off x="5891644" y="1835532"/>
            <a:ext cx="389850" cy="369332"/>
          </a:xfrm>
          <a:prstGeom prst="rect">
            <a:avLst/>
          </a:prstGeom>
          <a:noFill/>
        </p:spPr>
        <p:txBody>
          <a:bodyPr wrap="none" rtlCol="0">
            <a:spAutoFit/>
          </a:bodyPr>
          <a:lstStyle/>
          <a:p>
            <a:r>
              <a:rPr lang="en-GB" dirty="0"/>
              <a:t>or</a:t>
            </a:r>
          </a:p>
        </p:txBody>
      </p:sp>
    </p:spTree>
    <p:extLst>
      <p:ext uri="{BB962C8B-B14F-4D97-AF65-F5344CB8AC3E}">
        <p14:creationId xmlns:p14="http://schemas.microsoft.com/office/powerpoint/2010/main" val="15408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EA29F7-A63D-4FC9-AFA7-48A5B2A6C62F}"/>
              </a:ext>
            </a:extLst>
          </p:cNvPr>
          <p:cNvSpPr>
            <a:spLocks noGrp="1"/>
          </p:cNvSpPr>
          <p:nvPr>
            <p:ph type="sldNum" sz="quarter" idx="10"/>
          </p:nvPr>
        </p:nvSpPr>
        <p:spPr/>
        <p:txBody>
          <a:bodyPr/>
          <a:lstStyle/>
          <a:p>
            <a:pPr>
              <a:defRPr/>
            </a:pPr>
            <a:fld id="{EE5211DE-3088-474A-B06D-0C81E0A02B56}" type="slidenum">
              <a:rPr lang="en-GB" smtClean="0"/>
              <a:pPr>
                <a:defRPr/>
              </a:pPr>
              <a:t>22</a:t>
            </a:fld>
            <a:endParaRPr lang="en-GB" dirty="0"/>
          </a:p>
        </p:txBody>
      </p:sp>
      <p:sp>
        <p:nvSpPr>
          <p:cNvPr id="4" name="Footer Placeholder 3">
            <a:extLst>
              <a:ext uri="{FF2B5EF4-FFF2-40B4-BE49-F238E27FC236}">
                <a16:creationId xmlns:a16="http://schemas.microsoft.com/office/drawing/2014/main" id="{F075685F-6ADF-4EE8-8110-8839F7402320}"/>
              </a:ext>
            </a:extLst>
          </p:cNvPr>
          <p:cNvSpPr>
            <a:spLocks noGrp="1"/>
          </p:cNvSpPr>
          <p:nvPr>
            <p:ph type="ftr" sz="quarter" idx="11"/>
          </p:nvPr>
        </p:nvSpPr>
        <p:spPr/>
        <p:txBody>
          <a:bodyPr/>
          <a:lstStyle/>
          <a:p>
            <a:pPr>
              <a:defRPr/>
            </a:pPr>
            <a:r>
              <a:rPr lang="en-GB"/>
              <a:t>Glyn Davis &amp; Branko Pecar</a:t>
            </a:r>
            <a:endParaRPr lang="en-GB" b="0"/>
          </a:p>
        </p:txBody>
      </p:sp>
      <p:sp>
        <p:nvSpPr>
          <p:cNvPr id="6" name="Title 1">
            <a:extLst>
              <a:ext uri="{FF2B5EF4-FFF2-40B4-BE49-F238E27FC236}">
                <a16:creationId xmlns:a16="http://schemas.microsoft.com/office/drawing/2014/main" id="{72B620DF-88FC-4D7F-B653-DDBC9010A2CB}"/>
              </a:ext>
            </a:extLst>
          </p:cNvPr>
          <p:cNvSpPr>
            <a:spLocks noGrp="1"/>
          </p:cNvSpPr>
          <p:nvPr>
            <p:ph type="ctrTitle"/>
          </p:nvPr>
        </p:nvSpPr>
        <p:spPr>
          <a:xfrm>
            <a:off x="500063" y="285750"/>
            <a:ext cx="8248401" cy="714375"/>
          </a:xfrm>
        </p:spPr>
        <p:txBody>
          <a:bodyPr/>
          <a:lstStyle/>
          <a:p>
            <a:r>
              <a:rPr lang="en-GB" dirty="0"/>
              <a:t>Excel solution (1/3)</a:t>
            </a:r>
            <a:endParaRPr lang="en-GB" sz="2800" dirty="0"/>
          </a:p>
        </p:txBody>
      </p:sp>
      <p:sp>
        <p:nvSpPr>
          <p:cNvPr id="2" name="Rectangle 1">
            <a:extLst>
              <a:ext uri="{FF2B5EF4-FFF2-40B4-BE49-F238E27FC236}">
                <a16:creationId xmlns:a16="http://schemas.microsoft.com/office/drawing/2014/main" id="{E533BF0C-C1A6-478D-AC3C-11FF8256A0E2}"/>
              </a:ext>
            </a:extLst>
          </p:cNvPr>
          <p:cNvSpPr/>
          <p:nvPr/>
        </p:nvSpPr>
        <p:spPr>
          <a:xfrm>
            <a:off x="503788" y="1196752"/>
            <a:ext cx="8244675"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Excel does not offer a built in Spearman rank correlation coefficient, so we will use Excel to conduct manual calculations. Figure 9.25 shows these calculations.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493D1A0-6506-4723-AC72-E16FF413F068}"/>
              </a:ext>
            </a:extLst>
          </p:cNvPr>
          <p:cNvSpPr/>
          <p:nvPr/>
        </p:nvSpPr>
        <p:spPr>
          <a:xfrm>
            <a:off x="6588224" y="2027242"/>
            <a:ext cx="2441068" cy="2585323"/>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Spearman rank correlation is positive</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lvl="1"/>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a:t>
            </a:r>
            <a:r>
              <a:rPr lang="en-GB" baseline="-25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 0.643</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indicating that there is a reasonably high positive rank correlation in this case.</a:t>
            </a:r>
            <a:endParaRPr lang="en-GB" dirty="0"/>
          </a:p>
        </p:txBody>
      </p:sp>
      <p:sp>
        <p:nvSpPr>
          <p:cNvPr id="10" name="Rectangle 9">
            <a:extLst>
              <a:ext uri="{FF2B5EF4-FFF2-40B4-BE49-F238E27FC236}">
                <a16:creationId xmlns:a16="http://schemas.microsoft.com/office/drawing/2014/main" id="{E3EC53EE-7DB0-4C68-9FBF-0765CDA405CE}"/>
              </a:ext>
            </a:extLst>
          </p:cNvPr>
          <p:cNvSpPr/>
          <p:nvPr/>
        </p:nvSpPr>
        <p:spPr>
          <a:xfrm>
            <a:off x="500063" y="5022793"/>
            <a:ext cx="8320409" cy="923330"/>
          </a:xfrm>
          <a:prstGeom prst="rect">
            <a:avLst/>
          </a:prstGeom>
          <a:solidFill>
            <a:schemeClr val="accent5">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rPr>
              <a:t>The way our brands A to G are ranked in German and French market indicates medium correlation. This implies that these two markets, as far as the ranking of our brands are concerned, are not very strongly correlated. </a:t>
            </a:r>
            <a:endParaRPr lang="en-GB" dirty="0"/>
          </a:p>
        </p:txBody>
      </p:sp>
      <p:pic>
        <p:nvPicPr>
          <p:cNvPr id="12" name="Picture 11">
            <a:extLst>
              <a:ext uri="{FF2B5EF4-FFF2-40B4-BE49-F238E27FC236}">
                <a16:creationId xmlns:a16="http://schemas.microsoft.com/office/drawing/2014/main" id="{3C978C3D-CC28-4FA1-A969-872B35168707}"/>
              </a:ext>
            </a:extLst>
          </p:cNvPr>
          <p:cNvPicPr/>
          <p:nvPr/>
        </p:nvPicPr>
        <p:blipFill>
          <a:blip r:embed="rId2"/>
          <a:stretch>
            <a:fillRect/>
          </a:stretch>
        </p:blipFill>
        <p:spPr>
          <a:xfrm>
            <a:off x="524404" y="1824974"/>
            <a:ext cx="5943600" cy="2787591"/>
          </a:xfrm>
          <a:prstGeom prst="rect">
            <a:avLst/>
          </a:prstGeom>
        </p:spPr>
      </p:pic>
    </p:spTree>
    <p:extLst>
      <p:ext uri="{BB962C8B-B14F-4D97-AF65-F5344CB8AC3E}">
        <p14:creationId xmlns:p14="http://schemas.microsoft.com/office/powerpoint/2010/main" val="2506956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EA29F7-A63D-4FC9-AFA7-48A5B2A6C62F}"/>
              </a:ext>
            </a:extLst>
          </p:cNvPr>
          <p:cNvSpPr>
            <a:spLocks noGrp="1"/>
          </p:cNvSpPr>
          <p:nvPr>
            <p:ph type="sldNum" sz="quarter" idx="10"/>
          </p:nvPr>
        </p:nvSpPr>
        <p:spPr/>
        <p:txBody>
          <a:bodyPr/>
          <a:lstStyle/>
          <a:p>
            <a:pPr>
              <a:defRPr/>
            </a:pPr>
            <a:fld id="{EE5211DE-3088-474A-B06D-0C81E0A02B56}" type="slidenum">
              <a:rPr lang="en-GB" smtClean="0"/>
              <a:pPr>
                <a:defRPr/>
              </a:pPr>
              <a:t>23</a:t>
            </a:fld>
            <a:endParaRPr lang="en-GB" dirty="0"/>
          </a:p>
        </p:txBody>
      </p:sp>
      <p:sp>
        <p:nvSpPr>
          <p:cNvPr id="4" name="Footer Placeholder 3">
            <a:extLst>
              <a:ext uri="{FF2B5EF4-FFF2-40B4-BE49-F238E27FC236}">
                <a16:creationId xmlns:a16="http://schemas.microsoft.com/office/drawing/2014/main" id="{F075685F-6ADF-4EE8-8110-8839F7402320}"/>
              </a:ext>
            </a:extLst>
          </p:cNvPr>
          <p:cNvSpPr>
            <a:spLocks noGrp="1"/>
          </p:cNvSpPr>
          <p:nvPr>
            <p:ph type="ftr" sz="quarter" idx="11"/>
          </p:nvPr>
        </p:nvSpPr>
        <p:spPr/>
        <p:txBody>
          <a:bodyPr/>
          <a:lstStyle/>
          <a:p>
            <a:pPr>
              <a:defRPr/>
            </a:pPr>
            <a:r>
              <a:rPr lang="en-GB"/>
              <a:t>Glyn Davis &amp; Branko Pecar</a:t>
            </a:r>
            <a:endParaRPr lang="en-GB" b="0"/>
          </a:p>
        </p:txBody>
      </p:sp>
      <p:sp>
        <p:nvSpPr>
          <p:cNvPr id="6" name="Title 1">
            <a:extLst>
              <a:ext uri="{FF2B5EF4-FFF2-40B4-BE49-F238E27FC236}">
                <a16:creationId xmlns:a16="http://schemas.microsoft.com/office/drawing/2014/main" id="{72B620DF-88FC-4D7F-B653-DDBC9010A2CB}"/>
              </a:ext>
            </a:extLst>
          </p:cNvPr>
          <p:cNvSpPr>
            <a:spLocks noGrp="1"/>
          </p:cNvSpPr>
          <p:nvPr>
            <p:ph type="ctrTitle"/>
          </p:nvPr>
        </p:nvSpPr>
        <p:spPr>
          <a:xfrm>
            <a:off x="500063" y="285750"/>
            <a:ext cx="8248401" cy="714375"/>
          </a:xfrm>
        </p:spPr>
        <p:txBody>
          <a:bodyPr/>
          <a:lstStyle/>
          <a:p>
            <a:r>
              <a:rPr lang="en-GB" dirty="0"/>
              <a:t>SPSS solution</a:t>
            </a:r>
            <a:r>
              <a:rPr lang="en-GB" sz="2800" dirty="0"/>
              <a:t>(2/3)</a:t>
            </a:r>
          </a:p>
        </p:txBody>
      </p:sp>
      <p:sp>
        <p:nvSpPr>
          <p:cNvPr id="5" name="Rectangle 4">
            <a:extLst>
              <a:ext uri="{FF2B5EF4-FFF2-40B4-BE49-F238E27FC236}">
                <a16:creationId xmlns:a16="http://schemas.microsoft.com/office/drawing/2014/main" id="{F0A08FEB-A066-404E-8419-AD973B15CEEC}"/>
              </a:ext>
            </a:extLst>
          </p:cNvPr>
          <p:cNvSpPr/>
          <p:nvPr/>
        </p:nvSpPr>
        <p:spPr>
          <a:xfrm>
            <a:off x="1470741" y="3180357"/>
            <a:ext cx="3168352" cy="2031325"/>
          </a:xfrm>
          <a:prstGeom prst="rect">
            <a:avLst/>
          </a:prstGeom>
        </p:spPr>
        <p:txBody>
          <a:bodyPr wrap="square">
            <a:spAutoFit/>
          </a:bodyPr>
          <a:lstStyle/>
          <a:p>
            <a:pPr marR="0" algn="just"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orrelate &gt; </a:t>
            </a:r>
            <a:r>
              <a:rPr lang="en-GB" u="sng" dirty="0">
                <a:latin typeface="Calibri" panose="020F0502020204030204" pitchFamily="34" charset="0"/>
                <a:ea typeface="Times New Roman" panose="02020603050405020304" pitchFamily="18" charset="0"/>
                <a:cs typeface="Times New Roman" panose="02020603050405020304" pitchFamily="18" charset="0"/>
              </a:rPr>
              <a:t>B</a:t>
            </a:r>
            <a:r>
              <a:rPr lang="en-GB" dirty="0">
                <a:latin typeface="Calibri" panose="020F0502020204030204" pitchFamily="34" charset="0"/>
                <a:ea typeface="Times New Roman" panose="02020603050405020304" pitchFamily="18" charset="0"/>
                <a:cs typeface="Times New Roman" panose="02020603050405020304" pitchFamily="18" charset="0"/>
              </a:rPr>
              <a:t>ivariate</a:t>
            </a:r>
          </a:p>
          <a:p>
            <a:pPr marR="0" algn="just" hangingPunct="0">
              <a:spcBef>
                <a:spcPts val="0"/>
              </a:spcBef>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r>
              <a:rPr lang="en-GB" dirty="0"/>
              <a:t>Transfer German Rank and French Rank variables to the </a:t>
            </a:r>
            <a:r>
              <a:rPr lang="en-GB" u="sng" dirty="0"/>
              <a:t>V</a:t>
            </a:r>
            <a:r>
              <a:rPr lang="en-GB" dirty="0"/>
              <a:t>ariables box</a:t>
            </a:r>
          </a:p>
          <a:p>
            <a:pPr hangingPunct="0"/>
            <a:r>
              <a:rPr lang="en-GB" dirty="0"/>
              <a:t> </a:t>
            </a:r>
          </a:p>
          <a:p>
            <a:pPr hangingPunct="0"/>
            <a:r>
              <a:rPr lang="en-GB" dirty="0"/>
              <a:t>Click on </a:t>
            </a:r>
            <a:r>
              <a:rPr lang="en-GB" u="sng" dirty="0"/>
              <a:t>S</a:t>
            </a:r>
            <a:r>
              <a:rPr lang="en-GB" dirty="0"/>
              <a:t>pearman</a:t>
            </a:r>
          </a:p>
        </p:txBody>
      </p:sp>
      <p:sp>
        <p:nvSpPr>
          <p:cNvPr id="8" name="Rectangle 7">
            <a:extLst>
              <a:ext uri="{FF2B5EF4-FFF2-40B4-BE49-F238E27FC236}">
                <a16:creationId xmlns:a16="http://schemas.microsoft.com/office/drawing/2014/main" id="{6D53429D-3DBA-40C1-84A5-7DF43F3ABD6A}"/>
              </a:ext>
            </a:extLst>
          </p:cNvPr>
          <p:cNvSpPr/>
          <p:nvPr/>
        </p:nvSpPr>
        <p:spPr>
          <a:xfrm>
            <a:off x="4101358" y="5461667"/>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p>
        </p:txBody>
      </p:sp>
      <p:pic>
        <p:nvPicPr>
          <p:cNvPr id="9" name="Picture 8">
            <a:extLst>
              <a:ext uri="{FF2B5EF4-FFF2-40B4-BE49-F238E27FC236}">
                <a16:creationId xmlns:a16="http://schemas.microsoft.com/office/drawing/2014/main" id="{DEB76E5E-0F6F-4774-89A8-16F4BCAE1436}"/>
              </a:ext>
            </a:extLst>
          </p:cNvPr>
          <p:cNvPicPr/>
          <p:nvPr/>
        </p:nvPicPr>
        <p:blipFill>
          <a:blip r:embed="rId2"/>
          <a:stretch>
            <a:fillRect/>
          </a:stretch>
        </p:blipFill>
        <p:spPr>
          <a:xfrm>
            <a:off x="5307409" y="2573061"/>
            <a:ext cx="3569742" cy="3245918"/>
          </a:xfrm>
          <a:prstGeom prst="rect">
            <a:avLst/>
          </a:prstGeom>
        </p:spPr>
      </p:pic>
      <p:pic>
        <p:nvPicPr>
          <p:cNvPr id="10" name="Picture 9">
            <a:extLst>
              <a:ext uri="{FF2B5EF4-FFF2-40B4-BE49-F238E27FC236}">
                <a16:creationId xmlns:a16="http://schemas.microsoft.com/office/drawing/2014/main" id="{A33EB18F-AAA3-4CD9-AFFB-B679871B6344}"/>
              </a:ext>
            </a:extLst>
          </p:cNvPr>
          <p:cNvPicPr/>
          <p:nvPr/>
        </p:nvPicPr>
        <p:blipFill>
          <a:blip r:embed="rId3"/>
          <a:stretch>
            <a:fillRect/>
          </a:stretch>
        </p:blipFill>
        <p:spPr>
          <a:xfrm>
            <a:off x="755576" y="1233210"/>
            <a:ext cx="3345782" cy="1763741"/>
          </a:xfrm>
          <a:prstGeom prst="rect">
            <a:avLst/>
          </a:prstGeom>
        </p:spPr>
      </p:pic>
    </p:spTree>
    <p:extLst>
      <p:ext uri="{BB962C8B-B14F-4D97-AF65-F5344CB8AC3E}">
        <p14:creationId xmlns:p14="http://schemas.microsoft.com/office/powerpoint/2010/main" val="255220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EA29F7-A63D-4FC9-AFA7-48A5B2A6C62F}"/>
              </a:ext>
            </a:extLst>
          </p:cNvPr>
          <p:cNvSpPr>
            <a:spLocks noGrp="1"/>
          </p:cNvSpPr>
          <p:nvPr>
            <p:ph type="sldNum" sz="quarter" idx="10"/>
          </p:nvPr>
        </p:nvSpPr>
        <p:spPr/>
        <p:txBody>
          <a:bodyPr/>
          <a:lstStyle/>
          <a:p>
            <a:pPr>
              <a:defRPr/>
            </a:pPr>
            <a:fld id="{EE5211DE-3088-474A-B06D-0C81E0A02B56}" type="slidenum">
              <a:rPr lang="en-GB" smtClean="0"/>
              <a:pPr>
                <a:defRPr/>
              </a:pPr>
              <a:t>24</a:t>
            </a:fld>
            <a:endParaRPr lang="en-GB" dirty="0"/>
          </a:p>
        </p:txBody>
      </p:sp>
      <p:sp>
        <p:nvSpPr>
          <p:cNvPr id="4" name="Footer Placeholder 3">
            <a:extLst>
              <a:ext uri="{FF2B5EF4-FFF2-40B4-BE49-F238E27FC236}">
                <a16:creationId xmlns:a16="http://schemas.microsoft.com/office/drawing/2014/main" id="{F075685F-6ADF-4EE8-8110-8839F7402320}"/>
              </a:ext>
            </a:extLst>
          </p:cNvPr>
          <p:cNvSpPr>
            <a:spLocks noGrp="1"/>
          </p:cNvSpPr>
          <p:nvPr>
            <p:ph type="ftr" sz="quarter" idx="11"/>
          </p:nvPr>
        </p:nvSpPr>
        <p:spPr/>
        <p:txBody>
          <a:bodyPr/>
          <a:lstStyle/>
          <a:p>
            <a:pPr>
              <a:defRPr/>
            </a:pPr>
            <a:r>
              <a:rPr lang="en-GB"/>
              <a:t>Glyn Davis &amp; Branko Pecar</a:t>
            </a:r>
            <a:endParaRPr lang="en-GB" b="0"/>
          </a:p>
        </p:txBody>
      </p:sp>
      <p:sp>
        <p:nvSpPr>
          <p:cNvPr id="6" name="Title 1">
            <a:extLst>
              <a:ext uri="{FF2B5EF4-FFF2-40B4-BE49-F238E27FC236}">
                <a16:creationId xmlns:a16="http://schemas.microsoft.com/office/drawing/2014/main" id="{72B620DF-88FC-4D7F-B653-DDBC9010A2CB}"/>
              </a:ext>
            </a:extLst>
          </p:cNvPr>
          <p:cNvSpPr>
            <a:spLocks noGrp="1"/>
          </p:cNvSpPr>
          <p:nvPr>
            <p:ph type="ctrTitle"/>
          </p:nvPr>
        </p:nvSpPr>
        <p:spPr>
          <a:xfrm>
            <a:off x="500063" y="285750"/>
            <a:ext cx="8248401" cy="714375"/>
          </a:xfrm>
        </p:spPr>
        <p:txBody>
          <a:bodyPr/>
          <a:lstStyle/>
          <a:p>
            <a:r>
              <a:rPr lang="en-GB" dirty="0"/>
              <a:t>SPSS solution</a:t>
            </a:r>
            <a:r>
              <a:rPr lang="en-GB" sz="2800" dirty="0"/>
              <a:t>(3/3)</a:t>
            </a:r>
          </a:p>
        </p:txBody>
      </p:sp>
      <p:sp>
        <p:nvSpPr>
          <p:cNvPr id="2" name="Rectangle 1">
            <a:extLst>
              <a:ext uri="{FF2B5EF4-FFF2-40B4-BE49-F238E27FC236}">
                <a16:creationId xmlns:a16="http://schemas.microsoft.com/office/drawing/2014/main" id="{57BB7C28-07E9-4E47-8760-C2B9F9B3F859}"/>
              </a:ext>
            </a:extLst>
          </p:cNvPr>
          <p:cNvSpPr/>
          <p:nvPr/>
        </p:nvSpPr>
        <p:spPr>
          <a:xfrm>
            <a:off x="501648" y="1268760"/>
            <a:ext cx="13452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BB5FA0D-0DDA-4003-A177-85341FC3F7F3}"/>
              </a:ext>
            </a:extLst>
          </p:cNvPr>
          <p:cNvSpPr/>
          <p:nvPr/>
        </p:nvSpPr>
        <p:spPr>
          <a:xfrm>
            <a:off x="683568" y="1994651"/>
            <a:ext cx="2520280" cy="646331"/>
          </a:xfrm>
          <a:prstGeom prst="rect">
            <a:avLst/>
          </a:prstGeom>
          <a:solidFill>
            <a:schemeClr val="accent5">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Spearman’s correlation coefficient is 0.643.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2F1B628-F56B-45A0-9F1A-547271486093}"/>
              </a:ext>
            </a:extLst>
          </p:cNvPr>
          <p:cNvSpPr/>
          <p:nvPr/>
        </p:nvSpPr>
        <p:spPr>
          <a:xfrm>
            <a:off x="471546" y="3747515"/>
            <a:ext cx="8215165" cy="2031325"/>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This indicates a medium (positive) linear relationship between the French and German ranks.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p-value, denoted by “Sig. (2-tailed)”, is 0.119. This value of the p-value = 0.119 &gt; 0.05, and we conclude that the correlation between the two variables is not significant. The results are based on N = 7 cases. Since this corresponds to our sample size, we conclude that there are no missing values in our data.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B02DA45-529C-4B9E-9406-439510926AE5}"/>
              </a:ext>
            </a:extLst>
          </p:cNvPr>
          <p:cNvPicPr/>
          <p:nvPr/>
        </p:nvPicPr>
        <p:blipFill>
          <a:blip r:embed="rId2"/>
          <a:stretch>
            <a:fillRect/>
          </a:stretch>
        </p:blipFill>
        <p:spPr>
          <a:xfrm>
            <a:off x="3419871" y="1223598"/>
            <a:ext cx="5266839" cy="2349418"/>
          </a:xfrm>
          <a:prstGeom prst="rect">
            <a:avLst/>
          </a:prstGeom>
        </p:spPr>
      </p:pic>
    </p:spTree>
    <p:extLst>
      <p:ext uri="{BB962C8B-B14F-4D97-AF65-F5344CB8AC3E}">
        <p14:creationId xmlns:p14="http://schemas.microsoft.com/office/powerpoint/2010/main" val="316261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0DEA-7B38-4F18-B364-887443B18A85}"/>
              </a:ext>
            </a:extLst>
          </p:cNvPr>
          <p:cNvSpPr>
            <a:spLocks noGrp="1"/>
          </p:cNvSpPr>
          <p:nvPr>
            <p:ph type="ctrTitle"/>
          </p:nvPr>
        </p:nvSpPr>
        <p:spPr>
          <a:xfrm>
            <a:off x="500033" y="285728"/>
            <a:ext cx="8287349" cy="714380"/>
          </a:xfrm>
        </p:spPr>
        <p:txBody>
          <a:bodyPr/>
          <a:lstStyle/>
          <a:p>
            <a:r>
              <a:rPr lang="en-GB" sz="2400" dirty="0"/>
              <a:t>What is the SPSS Spearman correlation coefficient p-value and how to calculate in Excel</a:t>
            </a:r>
            <a:endParaRPr lang="en-GB" sz="2400" baseline="-25000" dirty="0"/>
          </a:p>
        </p:txBody>
      </p:sp>
      <p:sp>
        <p:nvSpPr>
          <p:cNvPr id="3" name="Slide Number Placeholder 2">
            <a:extLst>
              <a:ext uri="{FF2B5EF4-FFF2-40B4-BE49-F238E27FC236}">
                <a16:creationId xmlns:a16="http://schemas.microsoft.com/office/drawing/2014/main" id="{A0C7F33F-AF68-43D9-8B28-E717ED60430C}"/>
              </a:ext>
            </a:extLst>
          </p:cNvPr>
          <p:cNvSpPr>
            <a:spLocks noGrp="1"/>
          </p:cNvSpPr>
          <p:nvPr>
            <p:ph type="sldNum" sz="quarter" idx="10"/>
          </p:nvPr>
        </p:nvSpPr>
        <p:spPr/>
        <p:txBody>
          <a:bodyPr/>
          <a:lstStyle/>
          <a:p>
            <a:pPr>
              <a:defRPr/>
            </a:pPr>
            <a:fld id="{EE5211DE-3088-474A-B06D-0C81E0A02B56}" type="slidenum">
              <a:rPr lang="en-GB" smtClean="0"/>
              <a:pPr>
                <a:defRPr/>
              </a:pPr>
              <a:t>25</a:t>
            </a:fld>
            <a:endParaRPr lang="en-GB" dirty="0"/>
          </a:p>
        </p:txBody>
      </p:sp>
      <p:sp>
        <p:nvSpPr>
          <p:cNvPr id="4" name="Footer Placeholder 3">
            <a:extLst>
              <a:ext uri="{FF2B5EF4-FFF2-40B4-BE49-F238E27FC236}">
                <a16:creationId xmlns:a16="http://schemas.microsoft.com/office/drawing/2014/main" id="{F813747F-936B-4FC1-A362-395C48F247F0}"/>
              </a:ext>
            </a:extLst>
          </p:cNvPr>
          <p:cNvSpPr>
            <a:spLocks noGrp="1"/>
          </p:cNvSpPr>
          <p:nvPr>
            <p:ph type="ftr" sz="quarter" idx="11"/>
          </p:nvPr>
        </p:nvSpPr>
        <p:spPr/>
        <p:txBody>
          <a:bodyPr/>
          <a:lstStyle/>
          <a:p>
            <a:pPr>
              <a:defRPr/>
            </a:pPr>
            <a:r>
              <a:rPr lang="en-GB"/>
              <a:t>Glyn Davis &amp; Branko Pecar</a:t>
            </a:r>
            <a:endParaRPr lang="en-GB" b="0"/>
          </a:p>
        </p:txBody>
      </p:sp>
      <p:sp>
        <p:nvSpPr>
          <p:cNvPr id="9" name="TextBox 8">
            <a:extLst>
              <a:ext uri="{FF2B5EF4-FFF2-40B4-BE49-F238E27FC236}">
                <a16:creationId xmlns:a16="http://schemas.microsoft.com/office/drawing/2014/main" id="{FE49079D-F428-4DB9-8F33-EEE6CD969273}"/>
              </a:ext>
            </a:extLst>
          </p:cNvPr>
          <p:cNvSpPr txBox="1"/>
          <p:nvPr/>
        </p:nvSpPr>
        <p:spPr>
          <a:xfrm flipH="1">
            <a:off x="552667" y="1186012"/>
            <a:ext cx="8038665" cy="646331"/>
          </a:xfrm>
          <a:prstGeom prst="rect">
            <a:avLst/>
          </a:prstGeom>
          <a:noFill/>
        </p:spPr>
        <p:txBody>
          <a:bodyPr wrap="square" rtlCol="0">
            <a:spAutoFit/>
          </a:bodyPr>
          <a:lstStyle/>
          <a:p>
            <a:r>
              <a:rPr lang="en-GB" dirty="0"/>
              <a:t>The p-value provided in SPSS tells us if the correlation co-efficient is significant – how do we calculate this in Excel?</a:t>
            </a:r>
          </a:p>
        </p:txBody>
      </p:sp>
      <p:sp>
        <p:nvSpPr>
          <p:cNvPr id="11" name="Rectangle 10">
            <a:extLst>
              <a:ext uri="{FF2B5EF4-FFF2-40B4-BE49-F238E27FC236}">
                <a16:creationId xmlns:a16="http://schemas.microsoft.com/office/drawing/2014/main" id="{1DF21E09-A76B-4E80-90F5-484DEB609F50}"/>
              </a:ext>
            </a:extLst>
          </p:cNvPr>
          <p:cNvSpPr/>
          <p:nvPr/>
        </p:nvSpPr>
        <p:spPr>
          <a:xfrm>
            <a:off x="608695" y="1915091"/>
            <a:ext cx="3322060" cy="646331"/>
          </a:xfrm>
          <a:prstGeom prst="rect">
            <a:avLst/>
          </a:prstGeom>
          <a:solidFill>
            <a:schemeClr val="accent6">
              <a:lumMod val="40000"/>
              <a:lumOff val="60000"/>
            </a:schemeClr>
          </a:solidFill>
        </p:spPr>
        <p:txBody>
          <a:bodyPr wrap="square">
            <a:spAutoFit/>
          </a:bodyPr>
          <a:lstStyle/>
          <a:p>
            <a:r>
              <a:rPr lang="en-GB" dirty="0"/>
              <a:t>Null Hypothesis: H</a:t>
            </a:r>
            <a:r>
              <a:rPr lang="en-GB" baseline="-25000" dirty="0"/>
              <a:t>0</a:t>
            </a:r>
            <a:r>
              <a:rPr lang="en-GB" dirty="0"/>
              <a:t>: </a:t>
            </a:r>
            <a:r>
              <a:rPr lang="el-GR" dirty="0"/>
              <a:t>ρ = 0 </a:t>
            </a:r>
          </a:p>
          <a:p>
            <a:r>
              <a:rPr lang="en-GB" dirty="0"/>
              <a:t>Alternate Hypothesis: H</a:t>
            </a:r>
            <a:r>
              <a:rPr lang="en-GB" baseline="-25000" dirty="0"/>
              <a:t>1</a:t>
            </a:r>
            <a:r>
              <a:rPr lang="en-GB" dirty="0"/>
              <a:t>: </a:t>
            </a:r>
            <a:r>
              <a:rPr lang="el-GR" dirty="0"/>
              <a:t>ρ ≠ 0</a:t>
            </a:r>
            <a:endParaRPr lang="en-GB" dirty="0"/>
          </a:p>
        </p:txBody>
      </p:sp>
      <p:sp>
        <p:nvSpPr>
          <p:cNvPr id="12" name="Rectangle 11">
            <a:extLst>
              <a:ext uri="{FF2B5EF4-FFF2-40B4-BE49-F238E27FC236}">
                <a16:creationId xmlns:a16="http://schemas.microsoft.com/office/drawing/2014/main" id="{8DE291DE-2643-42FF-A434-8FB9F98DFDC4}"/>
              </a:ext>
            </a:extLst>
          </p:cNvPr>
          <p:cNvSpPr/>
          <p:nvPr/>
        </p:nvSpPr>
        <p:spPr>
          <a:xfrm>
            <a:off x="608694" y="2911584"/>
            <a:ext cx="3322060" cy="2862322"/>
          </a:xfrm>
          <a:prstGeom prst="rect">
            <a:avLst/>
          </a:prstGeom>
          <a:solidFill>
            <a:schemeClr val="accent5">
              <a:lumMod val="20000"/>
              <a:lumOff val="80000"/>
            </a:schemeClr>
          </a:solidFill>
        </p:spPr>
        <p:txBody>
          <a:bodyPr wrap="square">
            <a:spAutoFit/>
          </a:bodyPr>
          <a:lstStyle/>
          <a:p>
            <a:r>
              <a:rPr lang="en-GB" b="1" dirty="0">
                <a:solidFill>
                  <a:srgbClr val="000000"/>
                </a:solidFill>
                <a:latin typeface="&amp;quot"/>
              </a:rPr>
              <a:t>Null Hypothesis </a:t>
            </a:r>
            <a:r>
              <a:rPr lang="en-GB" b="1" i="1" dirty="0">
                <a:solidFill>
                  <a:srgbClr val="000000"/>
                </a:solidFill>
                <a:latin typeface="&amp;quot"/>
              </a:rPr>
              <a:t>H</a:t>
            </a:r>
            <a:r>
              <a:rPr lang="en-GB" b="1" i="1" baseline="-25000" dirty="0">
                <a:solidFill>
                  <a:srgbClr val="000000"/>
                </a:solidFill>
                <a:latin typeface="&amp;quot"/>
              </a:rPr>
              <a:t>0</a:t>
            </a:r>
            <a:r>
              <a:rPr lang="en-GB" b="1" dirty="0">
                <a:solidFill>
                  <a:srgbClr val="000000"/>
                </a:solidFill>
                <a:latin typeface="&amp;quot"/>
              </a:rPr>
              <a:t>:</a:t>
            </a:r>
            <a:r>
              <a:rPr lang="en-GB" dirty="0">
                <a:solidFill>
                  <a:srgbClr val="000000"/>
                </a:solidFill>
                <a:latin typeface="&amp;quot"/>
              </a:rPr>
              <a:t> </a:t>
            </a:r>
          </a:p>
          <a:p>
            <a:r>
              <a:rPr lang="en-GB" dirty="0">
                <a:solidFill>
                  <a:srgbClr val="000000"/>
                </a:solidFill>
                <a:latin typeface="&amp;quot"/>
              </a:rPr>
              <a:t>There IS NOT a significant linear relationship(correlation) between </a:t>
            </a:r>
            <a:r>
              <a:rPr lang="en-GB" i="1" dirty="0">
                <a:solidFill>
                  <a:srgbClr val="000000"/>
                </a:solidFill>
                <a:latin typeface="&amp;quot"/>
              </a:rPr>
              <a:t>x</a:t>
            </a:r>
            <a:r>
              <a:rPr lang="en-GB" dirty="0">
                <a:solidFill>
                  <a:srgbClr val="000000"/>
                </a:solidFill>
                <a:latin typeface="&amp;quot"/>
              </a:rPr>
              <a:t> and </a:t>
            </a:r>
            <a:r>
              <a:rPr lang="en-GB" i="1" dirty="0">
                <a:solidFill>
                  <a:srgbClr val="000000"/>
                </a:solidFill>
                <a:latin typeface="&amp;quot"/>
              </a:rPr>
              <a:t>y</a:t>
            </a:r>
            <a:r>
              <a:rPr lang="en-GB" dirty="0">
                <a:solidFill>
                  <a:srgbClr val="000000"/>
                </a:solidFill>
                <a:latin typeface="&amp;quot"/>
              </a:rPr>
              <a:t> in the population.</a:t>
            </a:r>
          </a:p>
          <a:p>
            <a:endParaRPr lang="en-GB" dirty="0">
              <a:solidFill>
                <a:srgbClr val="000000"/>
              </a:solidFill>
              <a:latin typeface="&amp;quot"/>
            </a:endParaRPr>
          </a:p>
          <a:p>
            <a:r>
              <a:rPr lang="en-GB" b="1" dirty="0">
                <a:solidFill>
                  <a:srgbClr val="000000"/>
                </a:solidFill>
                <a:latin typeface="&amp;quot"/>
              </a:rPr>
              <a:t>Alternate Hypothesis </a:t>
            </a:r>
            <a:r>
              <a:rPr lang="en-GB" b="1" i="1" dirty="0">
                <a:solidFill>
                  <a:srgbClr val="000000"/>
                </a:solidFill>
                <a:latin typeface="&amp;quot"/>
              </a:rPr>
              <a:t>H</a:t>
            </a:r>
            <a:r>
              <a:rPr lang="en-GB" b="1" i="1" baseline="-25000" dirty="0">
                <a:solidFill>
                  <a:srgbClr val="000000"/>
                </a:solidFill>
                <a:latin typeface="&amp;quot"/>
              </a:rPr>
              <a:t>1</a:t>
            </a:r>
            <a:r>
              <a:rPr lang="en-GB" b="1" dirty="0">
                <a:solidFill>
                  <a:srgbClr val="000000"/>
                </a:solidFill>
                <a:latin typeface="&amp;quot"/>
              </a:rPr>
              <a:t>:</a:t>
            </a:r>
            <a:r>
              <a:rPr lang="en-GB" dirty="0">
                <a:solidFill>
                  <a:srgbClr val="000000"/>
                </a:solidFill>
                <a:latin typeface="&amp;quot"/>
              </a:rPr>
              <a:t> </a:t>
            </a:r>
          </a:p>
          <a:p>
            <a:r>
              <a:rPr lang="en-GB" dirty="0">
                <a:solidFill>
                  <a:srgbClr val="000000"/>
                </a:solidFill>
                <a:latin typeface="&amp;quot"/>
              </a:rPr>
              <a:t>There IS A SIGNIFICANT LINEAR RELATIONSHIP (correlation) between </a:t>
            </a:r>
            <a:r>
              <a:rPr lang="en-GB" i="1" dirty="0">
                <a:solidFill>
                  <a:srgbClr val="000000"/>
                </a:solidFill>
                <a:latin typeface="&amp;quot"/>
              </a:rPr>
              <a:t>x</a:t>
            </a:r>
            <a:r>
              <a:rPr lang="en-GB" dirty="0">
                <a:solidFill>
                  <a:srgbClr val="000000"/>
                </a:solidFill>
                <a:latin typeface="&amp;quot"/>
              </a:rPr>
              <a:t> and </a:t>
            </a:r>
            <a:r>
              <a:rPr lang="en-GB" i="1" dirty="0">
                <a:solidFill>
                  <a:srgbClr val="000000"/>
                </a:solidFill>
                <a:latin typeface="&amp;quot"/>
              </a:rPr>
              <a:t>y</a:t>
            </a:r>
            <a:r>
              <a:rPr lang="en-GB" dirty="0">
                <a:solidFill>
                  <a:srgbClr val="000000"/>
                </a:solidFill>
                <a:latin typeface="&amp;quot"/>
              </a:rPr>
              <a:t> in the population.</a:t>
            </a:r>
            <a:endParaRPr lang="en-GB" b="0" i="0" u="none" strike="noStrike" dirty="0">
              <a:solidFill>
                <a:srgbClr val="000000"/>
              </a:solidFill>
              <a:effectLst/>
              <a:latin typeface="&amp;quot"/>
            </a:endParaRPr>
          </a:p>
        </p:txBody>
      </p:sp>
      <p:sp>
        <p:nvSpPr>
          <p:cNvPr id="13" name="Rectangle 12">
            <a:extLst>
              <a:ext uri="{FF2B5EF4-FFF2-40B4-BE49-F238E27FC236}">
                <a16:creationId xmlns:a16="http://schemas.microsoft.com/office/drawing/2014/main" id="{721F13CC-8DE4-42A1-B2E4-5296F90079E0}"/>
              </a:ext>
            </a:extLst>
          </p:cNvPr>
          <p:cNvSpPr/>
          <p:nvPr/>
        </p:nvSpPr>
        <p:spPr>
          <a:xfrm>
            <a:off x="4296557" y="4327382"/>
            <a:ext cx="4486241" cy="646331"/>
          </a:xfrm>
          <a:prstGeom prst="rect">
            <a:avLst/>
          </a:prstGeom>
          <a:solidFill>
            <a:schemeClr val="accent3">
              <a:lumMod val="20000"/>
              <a:lumOff val="80000"/>
            </a:schemeClr>
          </a:solidFill>
        </p:spPr>
        <p:txBody>
          <a:bodyPr wrap="square">
            <a:spAutoFit/>
          </a:bodyPr>
          <a:lstStyle/>
          <a:p>
            <a:r>
              <a:rPr lang="en-GB" dirty="0"/>
              <a:t>Now use the Excel function T.DIST .2T(t, df) to give the </a:t>
            </a:r>
            <a:r>
              <a:rPr lang="en-GB" dirty="0">
                <a:solidFill>
                  <a:srgbClr val="FF0000"/>
                </a:solidFill>
              </a:rPr>
              <a:t>2-tailed p-value = 0.11928</a:t>
            </a:r>
          </a:p>
        </p:txBody>
      </p:sp>
      <p:sp>
        <p:nvSpPr>
          <p:cNvPr id="15" name="TextBox 14">
            <a:extLst>
              <a:ext uri="{FF2B5EF4-FFF2-40B4-BE49-F238E27FC236}">
                <a16:creationId xmlns:a16="http://schemas.microsoft.com/office/drawing/2014/main" id="{61658DE7-A489-4AC5-A6F1-8DBD74E84116}"/>
              </a:ext>
            </a:extLst>
          </p:cNvPr>
          <p:cNvSpPr txBox="1"/>
          <p:nvPr/>
        </p:nvSpPr>
        <p:spPr>
          <a:xfrm>
            <a:off x="4234831" y="1915091"/>
            <a:ext cx="1543048" cy="369332"/>
          </a:xfrm>
          <a:prstGeom prst="rect">
            <a:avLst/>
          </a:prstGeom>
          <a:solidFill>
            <a:schemeClr val="accent4">
              <a:lumMod val="20000"/>
              <a:lumOff val="80000"/>
            </a:schemeClr>
          </a:solidFill>
        </p:spPr>
        <p:txBody>
          <a:bodyPr wrap="square" rtlCol="0">
            <a:spAutoFit/>
          </a:bodyPr>
          <a:lstStyle/>
          <a:p>
            <a:r>
              <a:rPr lang="en-GB" dirty="0"/>
              <a:t>Test statistic</a:t>
            </a:r>
          </a:p>
        </p:txBody>
      </p:sp>
      <p:sp>
        <p:nvSpPr>
          <p:cNvPr id="5" name="TextBox 4">
            <a:extLst>
              <a:ext uri="{FF2B5EF4-FFF2-40B4-BE49-F238E27FC236}">
                <a16:creationId xmlns:a16="http://schemas.microsoft.com/office/drawing/2014/main" id="{2823417C-1B7C-4F1B-8A8E-CD61FA85471E}"/>
              </a:ext>
            </a:extLst>
          </p:cNvPr>
          <p:cNvSpPr txBox="1"/>
          <p:nvPr/>
        </p:nvSpPr>
        <p:spPr>
          <a:xfrm>
            <a:off x="6300192" y="2597028"/>
            <a:ext cx="1576072" cy="369332"/>
          </a:xfrm>
          <a:prstGeom prst="rect">
            <a:avLst/>
          </a:prstGeom>
          <a:noFill/>
        </p:spPr>
        <p:txBody>
          <a:bodyPr wrap="none" rtlCol="0">
            <a:spAutoFit/>
          </a:bodyPr>
          <a:lstStyle/>
          <a:p>
            <a:r>
              <a:rPr lang="en-GB" dirty="0"/>
              <a:t>with df = n - 2</a:t>
            </a:r>
          </a:p>
        </p:txBody>
      </p:sp>
      <p:sp>
        <p:nvSpPr>
          <p:cNvPr id="7" name="TextBox 6">
            <a:extLst>
              <a:ext uri="{FF2B5EF4-FFF2-40B4-BE49-F238E27FC236}">
                <a16:creationId xmlns:a16="http://schemas.microsoft.com/office/drawing/2014/main" id="{F3F09FB2-EE3C-4FC5-90A9-33665CD19252}"/>
              </a:ext>
            </a:extLst>
          </p:cNvPr>
          <p:cNvSpPr txBox="1"/>
          <p:nvPr/>
        </p:nvSpPr>
        <p:spPr>
          <a:xfrm>
            <a:off x="4233702" y="3282917"/>
            <a:ext cx="2646878" cy="369332"/>
          </a:xfrm>
          <a:prstGeom prst="rect">
            <a:avLst/>
          </a:prstGeom>
          <a:noFill/>
        </p:spPr>
        <p:txBody>
          <a:bodyPr wrap="none" rtlCol="0">
            <a:spAutoFit/>
          </a:bodyPr>
          <a:lstStyle/>
          <a:p>
            <a:r>
              <a:rPr lang="en-GB" dirty="0"/>
              <a:t>Have r = 0.643.…, n = 7</a:t>
            </a:r>
          </a:p>
        </p:txBody>
      </p:sp>
      <p:sp>
        <p:nvSpPr>
          <p:cNvPr id="16" name="TextBox 15">
            <a:extLst>
              <a:ext uri="{FF2B5EF4-FFF2-40B4-BE49-F238E27FC236}">
                <a16:creationId xmlns:a16="http://schemas.microsoft.com/office/drawing/2014/main" id="{8F4C190C-3364-4564-9FB1-942ECBBE7EDB}"/>
              </a:ext>
            </a:extLst>
          </p:cNvPr>
          <p:cNvSpPr txBox="1"/>
          <p:nvPr/>
        </p:nvSpPr>
        <p:spPr>
          <a:xfrm>
            <a:off x="4222340" y="3731864"/>
            <a:ext cx="4493035" cy="369332"/>
          </a:xfrm>
          <a:prstGeom prst="rect">
            <a:avLst/>
          </a:prstGeom>
          <a:solidFill>
            <a:schemeClr val="accent6">
              <a:lumMod val="40000"/>
              <a:lumOff val="60000"/>
            </a:schemeClr>
          </a:solidFill>
        </p:spPr>
        <p:txBody>
          <a:bodyPr wrap="square" rtlCol="0">
            <a:spAutoFit/>
          </a:bodyPr>
          <a:lstStyle/>
          <a:p>
            <a:r>
              <a:rPr lang="en-GB" dirty="0"/>
              <a:t>Gives t = 1.877340656 …… </a:t>
            </a:r>
          </a:p>
        </p:txBody>
      </p:sp>
      <p:sp>
        <p:nvSpPr>
          <p:cNvPr id="17" name="TextBox 16">
            <a:extLst>
              <a:ext uri="{FF2B5EF4-FFF2-40B4-BE49-F238E27FC236}">
                <a16:creationId xmlns:a16="http://schemas.microsoft.com/office/drawing/2014/main" id="{B3FF41D4-47E6-415B-8433-275BFF1F462A}"/>
              </a:ext>
            </a:extLst>
          </p:cNvPr>
          <p:cNvSpPr txBox="1"/>
          <p:nvPr/>
        </p:nvSpPr>
        <p:spPr>
          <a:xfrm>
            <a:off x="4183475" y="5282056"/>
            <a:ext cx="1723549" cy="369332"/>
          </a:xfrm>
          <a:prstGeom prst="rect">
            <a:avLst/>
          </a:prstGeom>
          <a:noFill/>
        </p:spPr>
        <p:txBody>
          <a:bodyPr wrap="none" rtlCol="0">
            <a:spAutoFit/>
          </a:bodyPr>
          <a:lstStyle/>
          <a:p>
            <a:r>
              <a:rPr lang="en-GB" dirty="0"/>
              <a:t>SPSS solution: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6C747F-D5DF-4B25-9194-2985B7755AC9}"/>
                  </a:ext>
                </a:extLst>
              </p:cNvPr>
              <p:cNvSpPr txBox="1"/>
              <p:nvPr/>
            </p:nvSpPr>
            <p:spPr>
              <a:xfrm>
                <a:off x="4308061" y="2432584"/>
                <a:ext cx="1474378" cy="699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 </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𝑠</m:t>
                              </m:r>
                            </m:sub>
                          </m:sSub>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m:t>
                              </m:r>
                              <m:r>
                                <a:rPr lang="en-GB" b="0" i="1" smtClean="0">
                                  <a:latin typeface="Cambria Math" panose="02040503050406030204" pitchFamily="18" charset="0"/>
                                </a:rPr>
                                <m:t> −2</m:t>
                              </m:r>
                            </m:e>
                          </m:rad>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1 −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𝑟</m:t>
                                  </m:r>
                                </m:e>
                                <m:sub>
                                  <m:r>
                                    <a:rPr lang="en-GB" b="0" i="1" smtClean="0">
                                      <a:latin typeface="Cambria Math" panose="02040503050406030204" pitchFamily="18" charset="0"/>
                                    </a:rPr>
                                    <m:t>𝑠</m:t>
                                  </m:r>
                                </m:sub>
                                <m:sup>
                                  <m:r>
                                    <a:rPr lang="en-GB" b="0" i="1" smtClean="0">
                                      <a:latin typeface="Cambria Math" panose="02040503050406030204" pitchFamily="18" charset="0"/>
                                    </a:rPr>
                                    <m:t>2</m:t>
                                  </m:r>
                                </m:sup>
                              </m:sSubSup>
                            </m:e>
                          </m:rad>
                        </m:den>
                      </m:f>
                    </m:oMath>
                  </m:oMathPara>
                </a14:m>
                <a:endParaRPr lang="en-GB" dirty="0"/>
              </a:p>
            </p:txBody>
          </p:sp>
        </mc:Choice>
        <mc:Fallback xmlns="">
          <p:sp>
            <p:nvSpPr>
              <p:cNvPr id="18" name="TextBox 17">
                <a:extLst>
                  <a:ext uri="{FF2B5EF4-FFF2-40B4-BE49-F238E27FC236}">
                    <a16:creationId xmlns:a16="http://schemas.microsoft.com/office/drawing/2014/main" id="{606C747F-D5DF-4B25-9194-2985B7755AC9}"/>
                  </a:ext>
                </a:extLst>
              </p:cNvPr>
              <p:cNvSpPr txBox="1">
                <a:spLocks noRot="1" noChangeAspect="1" noMove="1" noResize="1" noEditPoints="1" noAdjustHandles="1" noChangeArrowheads="1" noChangeShapeType="1" noTextEdit="1"/>
              </p:cNvSpPr>
              <p:nvPr/>
            </p:nvSpPr>
            <p:spPr>
              <a:xfrm>
                <a:off x="4308061" y="2432584"/>
                <a:ext cx="1474378" cy="699038"/>
              </a:xfrm>
              <a:prstGeom prst="rect">
                <a:avLst/>
              </a:prstGeom>
              <a:blipFill>
                <a:blip r:embed="rId2"/>
                <a:stretch>
                  <a:fillRect/>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C382A3AD-3F77-4B2E-8B0A-C8B4DF1DD8F6}"/>
              </a:ext>
            </a:extLst>
          </p:cNvPr>
          <p:cNvPicPr>
            <a:picLocks noChangeAspect="1"/>
          </p:cNvPicPr>
          <p:nvPr/>
        </p:nvPicPr>
        <p:blipFill>
          <a:blip r:embed="rId3"/>
          <a:stretch>
            <a:fillRect/>
          </a:stretch>
        </p:blipFill>
        <p:spPr>
          <a:xfrm>
            <a:off x="5098048" y="5611697"/>
            <a:ext cx="3458058" cy="323895"/>
          </a:xfrm>
          <a:prstGeom prst="rect">
            <a:avLst/>
          </a:prstGeom>
        </p:spPr>
      </p:pic>
    </p:spTree>
    <p:extLst>
      <p:ext uri="{BB962C8B-B14F-4D97-AF65-F5344CB8AC3E}">
        <p14:creationId xmlns:p14="http://schemas.microsoft.com/office/powerpoint/2010/main" val="2708821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6162-3FEC-4E61-BF9D-983D0D2A90A4}"/>
              </a:ext>
            </a:extLst>
          </p:cNvPr>
          <p:cNvSpPr>
            <a:spLocks noGrp="1"/>
          </p:cNvSpPr>
          <p:nvPr>
            <p:ph type="ctrTitle"/>
          </p:nvPr>
        </p:nvSpPr>
        <p:spPr>
          <a:xfrm>
            <a:off x="500034" y="285728"/>
            <a:ext cx="8248430" cy="714380"/>
          </a:xfrm>
          <a:solidFill>
            <a:schemeClr val="accent4">
              <a:lumMod val="20000"/>
              <a:lumOff val="80000"/>
            </a:schemeClr>
          </a:solidFill>
        </p:spPr>
        <p:txBody>
          <a:bodyPr/>
          <a:lstStyle/>
          <a:p>
            <a:r>
              <a:rPr lang="en-GB" dirty="0"/>
              <a:t>Introduction to linear regression</a:t>
            </a:r>
          </a:p>
        </p:txBody>
      </p:sp>
      <p:sp>
        <p:nvSpPr>
          <p:cNvPr id="3" name="Slide Number Placeholder 2">
            <a:extLst>
              <a:ext uri="{FF2B5EF4-FFF2-40B4-BE49-F238E27FC236}">
                <a16:creationId xmlns:a16="http://schemas.microsoft.com/office/drawing/2014/main" id="{A1653287-1186-4760-966F-30CBC160FC9D}"/>
              </a:ext>
            </a:extLst>
          </p:cNvPr>
          <p:cNvSpPr>
            <a:spLocks noGrp="1"/>
          </p:cNvSpPr>
          <p:nvPr>
            <p:ph type="sldNum" sz="quarter" idx="10"/>
          </p:nvPr>
        </p:nvSpPr>
        <p:spPr/>
        <p:txBody>
          <a:bodyPr/>
          <a:lstStyle/>
          <a:p>
            <a:pPr>
              <a:defRPr/>
            </a:pPr>
            <a:fld id="{EE5211DE-3088-474A-B06D-0C81E0A02B56}" type="slidenum">
              <a:rPr lang="en-GB" smtClean="0"/>
              <a:pPr>
                <a:defRPr/>
              </a:pPr>
              <a:t>26</a:t>
            </a:fld>
            <a:endParaRPr lang="en-GB" dirty="0"/>
          </a:p>
        </p:txBody>
      </p:sp>
      <p:sp>
        <p:nvSpPr>
          <p:cNvPr id="4" name="Footer Placeholder 3">
            <a:extLst>
              <a:ext uri="{FF2B5EF4-FFF2-40B4-BE49-F238E27FC236}">
                <a16:creationId xmlns:a16="http://schemas.microsoft.com/office/drawing/2014/main" id="{2A92B87F-789F-475F-9C9F-6F7C9793AC4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3273C93-6962-4AA1-9458-11DDFECD9E9E}"/>
              </a:ext>
            </a:extLst>
          </p:cNvPr>
          <p:cNvSpPr/>
          <p:nvPr/>
        </p:nvSpPr>
        <p:spPr>
          <a:xfrm>
            <a:off x="500034" y="1340768"/>
            <a:ext cx="8248430" cy="1754326"/>
          </a:xfrm>
          <a:prstGeom prst="rect">
            <a:avLst/>
          </a:prstGeom>
        </p:spPr>
        <p:txBody>
          <a:bodyPr wrap="squar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Linear regression analysis</a:t>
            </a:r>
            <a:r>
              <a:rPr lang="en-GB" dirty="0">
                <a:latin typeface="Calibri" panose="020F0502020204030204" pitchFamily="34" charset="0"/>
                <a:ea typeface="Times New Roman" panose="02020603050405020304" pitchFamily="18" charset="0"/>
                <a:cs typeface="Times New Roman" panose="02020603050405020304" pitchFamily="18" charset="0"/>
              </a:rPr>
              <a:t> is one of the most widely used techniques for modelling a linear relationship between variables. It is employed in a wide range of subjects (business, economics, psychology, social sciences in general). Towards the end of this section we will extend the linear case to briefly mention non-linear and multiple regression modelling. It is important to realize that regression analysis can be used on all types of data: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72BAD37-C94D-44D5-912F-A44EFE25AD15}"/>
              </a:ext>
            </a:extLst>
          </p:cNvPr>
          <p:cNvSpPr/>
          <p:nvPr/>
        </p:nvSpPr>
        <p:spPr>
          <a:xfrm>
            <a:off x="500034" y="3605226"/>
            <a:ext cx="8320438" cy="1754326"/>
          </a:xfrm>
          <a:prstGeom prst="rect">
            <a:avLst/>
          </a:prstGeom>
        </p:spPr>
        <p:txBody>
          <a:bodyPr wrap="square">
            <a:spAutoFit/>
          </a:bodyPr>
          <a:lstStyle/>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temporal or time series data (monthly sales values, for example).</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categorical or nominal data (example is the gender of the respondent).</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ordinal data (example is ordering respondents into low economic status, medium and high economic status).</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interval data (example are equally spaced categories, such as earnings below 20K, between 20-40K and 40-60K).</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304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C9B6-87E8-45CA-A4E9-1660EABA8347}"/>
              </a:ext>
            </a:extLst>
          </p:cNvPr>
          <p:cNvSpPr>
            <a:spLocks noGrp="1"/>
          </p:cNvSpPr>
          <p:nvPr>
            <p:ph type="ctrTitle"/>
          </p:nvPr>
        </p:nvSpPr>
        <p:spPr>
          <a:xfrm>
            <a:off x="500034" y="285728"/>
            <a:ext cx="8248430" cy="714380"/>
          </a:xfrm>
        </p:spPr>
        <p:txBody>
          <a:bodyPr/>
          <a:lstStyle/>
          <a:p>
            <a:r>
              <a:rPr lang="en-GB" dirty="0"/>
              <a:t>Linear regression (1/3)</a:t>
            </a:r>
          </a:p>
        </p:txBody>
      </p:sp>
      <p:sp>
        <p:nvSpPr>
          <p:cNvPr id="3" name="Slide Number Placeholder 2">
            <a:extLst>
              <a:ext uri="{FF2B5EF4-FFF2-40B4-BE49-F238E27FC236}">
                <a16:creationId xmlns:a16="http://schemas.microsoft.com/office/drawing/2014/main" id="{9B3C45F5-FBB8-4AE7-B9F8-53AD57FA3059}"/>
              </a:ext>
            </a:extLst>
          </p:cNvPr>
          <p:cNvSpPr>
            <a:spLocks noGrp="1"/>
          </p:cNvSpPr>
          <p:nvPr>
            <p:ph type="sldNum" sz="quarter" idx="10"/>
          </p:nvPr>
        </p:nvSpPr>
        <p:spPr/>
        <p:txBody>
          <a:bodyPr/>
          <a:lstStyle/>
          <a:p>
            <a:pPr>
              <a:defRPr/>
            </a:pPr>
            <a:fld id="{EE5211DE-3088-474A-B06D-0C81E0A02B56}" type="slidenum">
              <a:rPr lang="en-GB" smtClean="0"/>
              <a:pPr>
                <a:defRPr/>
              </a:pPr>
              <a:t>27</a:t>
            </a:fld>
            <a:endParaRPr lang="en-GB" dirty="0"/>
          </a:p>
        </p:txBody>
      </p:sp>
      <p:sp>
        <p:nvSpPr>
          <p:cNvPr id="4" name="Footer Placeholder 3">
            <a:extLst>
              <a:ext uri="{FF2B5EF4-FFF2-40B4-BE49-F238E27FC236}">
                <a16:creationId xmlns:a16="http://schemas.microsoft.com/office/drawing/2014/main" id="{AB94EE39-2C78-4BFD-B6BF-34CC64C8DD8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2E88408-FED9-4CB2-92CF-C83C494056C0}"/>
              </a:ext>
            </a:extLst>
          </p:cNvPr>
          <p:cNvSpPr/>
          <p:nvPr/>
        </p:nvSpPr>
        <p:spPr>
          <a:xfrm>
            <a:off x="532832" y="1196752"/>
            <a:ext cx="8215631" cy="646331"/>
          </a:xfrm>
          <a:prstGeom prst="rect">
            <a:avLst/>
          </a:prstGeom>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Linear regression analysis attempts to model the relationship between two variables in the form of a straight-line relationship as given by equation (9.6)</a:t>
            </a: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4D6E8C6-1733-4EB0-A3BA-8A8258A7CF6B}"/>
              </a:ext>
            </a:extLst>
          </p:cNvPr>
          <p:cNvSpPr/>
          <p:nvPr/>
        </p:nvSpPr>
        <p:spPr>
          <a:xfrm>
            <a:off x="611561" y="2460910"/>
            <a:ext cx="8136902"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Where, Y </a:t>
            </a:r>
            <a:r>
              <a:rPr lang="en-GB" dirty="0"/>
              <a:t>is the value of the dependent variable at given values of the independent variable (X) and </a:t>
            </a:r>
            <a:r>
              <a:rPr lang="en-GB" dirty="0">
                <a:sym typeface="Symbol" panose="05050102010706020507" pitchFamily="18" charset="2"/>
              </a:rPr>
              <a:t></a:t>
            </a:r>
            <a:r>
              <a:rPr lang="en-GB" baseline="-25000" dirty="0">
                <a:sym typeface="Symbol" panose="05050102010706020507" pitchFamily="18" charset="2"/>
              </a:rPr>
              <a:t>0</a:t>
            </a:r>
            <a:r>
              <a:rPr lang="en-GB" dirty="0">
                <a:sym typeface="Symbol" panose="05050102010706020507" pitchFamily="18" charset="2"/>
              </a:rPr>
              <a:t> and </a:t>
            </a:r>
            <a:r>
              <a:rPr lang="en-GB" baseline="-25000" dirty="0">
                <a:sym typeface="Symbol" panose="05050102010706020507" pitchFamily="18" charset="2"/>
              </a:rPr>
              <a:t>1</a:t>
            </a:r>
            <a:r>
              <a:rPr lang="en-GB" dirty="0">
                <a:sym typeface="Symbol" panose="05050102010706020507" pitchFamily="18" charset="2"/>
              </a:rPr>
              <a:t> are the parameters that define this relationship</a:t>
            </a:r>
            <a:r>
              <a:rPr lang="en-GB" dirty="0"/>
              <a:t>. </a:t>
            </a:r>
          </a:p>
        </p:txBody>
      </p:sp>
      <p:sp>
        <p:nvSpPr>
          <p:cNvPr id="12" name="Rectangle 11">
            <a:extLst>
              <a:ext uri="{FF2B5EF4-FFF2-40B4-BE49-F238E27FC236}">
                <a16:creationId xmlns:a16="http://schemas.microsoft.com/office/drawing/2014/main" id="{596A2ED5-575A-48D7-A5FD-82F919D6B812}"/>
              </a:ext>
            </a:extLst>
          </p:cNvPr>
          <p:cNvSpPr/>
          <p:nvPr/>
        </p:nvSpPr>
        <p:spPr>
          <a:xfrm>
            <a:off x="636728" y="4878631"/>
            <a:ext cx="8318127" cy="646331"/>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The values of constants b</a:t>
            </a:r>
            <a:r>
              <a:rPr lang="en-GB" baseline="-25000" dirty="0">
                <a:latin typeface="Arial" panose="020B0604020202020204" pitchFamily="34" charset="0"/>
                <a:ea typeface="Times New Roman" panose="02020603050405020304" pitchFamily="18" charset="0"/>
                <a:cs typeface="Arial" panose="020B0604020202020204" pitchFamily="34" charset="0"/>
              </a:rPr>
              <a:t>0</a:t>
            </a:r>
            <a:r>
              <a:rPr lang="en-GB" dirty="0">
                <a:latin typeface="Arial" panose="020B0604020202020204" pitchFamily="34" charset="0"/>
                <a:ea typeface="Times New Roman" panose="02020603050405020304" pitchFamily="18" charset="0"/>
                <a:cs typeface="Arial" panose="020B0604020202020204" pitchFamily="34" charset="0"/>
              </a:rPr>
              <a:t> and b</a:t>
            </a:r>
            <a:r>
              <a:rPr lang="en-GB" baseline="-25000" dirty="0">
                <a:latin typeface="Arial" panose="020B0604020202020204" pitchFamily="34" charset="0"/>
                <a:ea typeface="Times New Roman" panose="02020603050405020304" pitchFamily="18" charset="0"/>
                <a:cs typeface="Arial" panose="020B0604020202020204" pitchFamily="34" charset="0"/>
              </a:rPr>
              <a:t>1</a:t>
            </a:r>
            <a:r>
              <a:rPr lang="en-GB" dirty="0">
                <a:latin typeface="Arial" panose="020B0604020202020204" pitchFamily="34" charset="0"/>
                <a:ea typeface="Times New Roman" panose="02020603050405020304" pitchFamily="18" charset="0"/>
                <a:cs typeface="Arial" panose="020B0604020202020204" pitchFamily="34" charset="0"/>
              </a:rPr>
              <a:t> are effectively estimates of some true values of </a:t>
            </a:r>
            <a:r>
              <a:rPr lang="en-GB"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baseline="-25000" dirty="0">
                <a:latin typeface="Arial" panose="020B0604020202020204" pitchFamily="34" charset="0"/>
                <a:ea typeface="Times New Roman" panose="02020603050405020304" pitchFamily="18" charset="0"/>
                <a:cs typeface="Arial" panose="020B0604020202020204" pitchFamily="34" charset="0"/>
              </a:rPr>
              <a:t>0</a:t>
            </a:r>
            <a:r>
              <a:rPr lang="en-GB" dirty="0">
                <a:latin typeface="Arial" panose="020B0604020202020204" pitchFamily="34" charset="0"/>
                <a:ea typeface="Times New Roman" panose="02020603050405020304" pitchFamily="18" charset="0"/>
                <a:cs typeface="Arial" panose="020B0604020202020204" pitchFamily="34" charset="0"/>
              </a:rPr>
              <a:t> and </a:t>
            </a:r>
            <a:r>
              <a:rPr lang="en-GB"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baseline="-25000" dirty="0">
                <a:latin typeface="Arial" panose="020B0604020202020204" pitchFamily="34" charset="0"/>
                <a:ea typeface="Times New Roman" panose="02020603050405020304" pitchFamily="18" charset="0"/>
                <a:cs typeface="Arial" panose="020B0604020202020204" pitchFamily="34" charset="0"/>
              </a:rPr>
              <a:t>1</a:t>
            </a:r>
            <a:r>
              <a:rPr lang="en-GB" dirty="0">
                <a:latin typeface="Arial" panose="020B0604020202020204" pitchFamily="34" charset="0"/>
                <a:ea typeface="Times New Roman" panose="02020603050405020304" pitchFamily="18" charset="0"/>
                <a:cs typeface="Arial" panose="020B0604020202020204" pitchFamily="34" charset="0"/>
              </a:rPr>
              <a:t> and </a:t>
            </a:r>
            <a:r>
              <a:rPr lang="cy-GB" dirty="0">
                <a:latin typeface="Arial" panose="020B0604020202020204" pitchFamily="34" charset="0"/>
                <a:ea typeface="Times New Roman" panose="02020603050405020304" pitchFamily="18" charset="0"/>
                <a:cs typeface="Arial" panose="020B0604020202020204" pitchFamily="34" charset="0"/>
              </a:rPr>
              <a:t>ŷ is the estimate value for true Y.</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A4B5D5C5-D547-45F2-8912-3B27DB75FEBC}"/>
              </a:ext>
            </a:extLst>
          </p:cNvPr>
          <p:cNvSpPr/>
          <p:nvPr/>
        </p:nvSpPr>
        <p:spPr>
          <a:xfrm>
            <a:off x="611561" y="3616604"/>
            <a:ext cx="8248429" cy="646331"/>
          </a:xfrm>
          <a:prstGeom prst="rect">
            <a:avLst/>
          </a:prstGeom>
        </p:spPr>
        <p:txBody>
          <a:bodyPr wrap="square">
            <a:spAutoFit/>
          </a:bodyPr>
          <a:lstStyle/>
          <a:p>
            <a:r>
              <a:rPr lang="en-GB" dirty="0"/>
              <a:t>The above equation (9.6) applies only if we have data for the whole population. For just the sample, the relationship is defined by equation (9.7).</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76EC2C0-0D9A-4E19-A752-DA3AFC72A0A8}"/>
                  </a:ext>
                </a:extLst>
              </p:cNvPr>
              <p:cNvSpPr txBox="1"/>
              <p:nvPr/>
            </p:nvSpPr>
            <p:spPr>
              <a:xfrm>
                <a:off x="2195736" y="1892803"/>
                <a:ext cx="4572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𝑌</m:t>
                      </m:r>
                      <m:r>
                        <a:rPr lang="en-GB" sz="2400" i="0">
                          <a:latin typeface="Cambria Math" panose="02040503050406030204" pitchFamily="18" charset="0"/>
                        </a:rPr>
                        <m:t>=</m:t>
                      </m:r>
                      <m:sSub>
                        <m:sSubPr>
                          <m:ctrlPr>
                            <a:rPr lang="en-GB" sz="2400" i="1">
                              <a:solidFill>
                                <a:srgbClr val="836967"/>
                              </a:solidFill>
                              <a:latin typeface="Cambria Math" panose="02040503050406030204" pitchFamily="18" charset="0"/>
                            </a:rPr>
                          </m:ctrlPr>
                        </m:sSubPr>
                        <m:e>
                          <m:r>
                            <a:rPr lang="en-GB" sz="2400" i="1">
                              <a:latin typeface="Cambria Math" panose="02040503050406030204" pitchFamily="18" charset="0"/>
                            </a:rPr>
                            <m:t>𝛽</m:t>
                          </m:r>
                        </m:e>
                        <m:sub>
                          <m:r>
                            <a:rPr lang="en-GB" sz="2400" i="0">
                              <a:latin typeface="Cambria Math" panose="02040503050406030204" pitchFamily="18" charset="0"/>
                            </a:rPr>
                            <m:t>0</m:t>
                          </m:r>
                        </m:sub>
                      </m:sSub>
                      <m:r>
                        <a:rPr lang="en-GB" sz="2400" i="0">
                          <a:latin typeface="Cambria Math" panose="02040503050406030204" pitchFamily="18" charset="0"/>
                        </a:rPr>
                        <m:t>+</m:t>
                      </m:r>
                      <m:sSub>
                        <m:sSubPr>
                          <m:ctrlPr>
                            <a:rPr lang="en-GB" sz="2400" i="1">
                              <a:solidFill>
                                <a:srgbClr val="836967"/>
                              </a:solidFill>
                              <a:latin typeface="Cambria Math" panose="02040503050406030204" pitchFamily="18" charset="0"/>
                            </a:rPr>
                          </m:ctrlPr>
                        </m:sSubPr>
                        <m:e>
                          <m:r>
                            <a:rPr lang="en-GB" sz="2400" i="1">
                              <a:latin typeface="Cambria Math" panose="02040503050406030204" pitchFamily="18" charset="0"/>
                            </a:rPr>
                            <m:t>𝛽</m:t>
                          </m:r>
                        </m:e>
                        <m:sub>
                          <m:r>
                            <a:rPr lang="en-GB" sz="2400" i="0">
                              <a:latin typeface="Cambria Math" panose="02040503050406030204" pitchFamily="18" charset="0"/>
                            </a:rPr>
                            <m:t>1</m:t>
                          </m:r>
                        </m:sub>
                      </m:sSub>
                      <m:r>
                        <a:rPr lang="en-GB" sz="2400" i="1">
                          <a:latin typeface="Cambria Math" panose="02040503050406030204" pitchFamily="18" charset="0"/>
                        </a:rPr>
                        <m:t>𝑋</m:t>
                      </m:r>
                    </m:oMath>
                  </m:oMathPara>
                </a14:m>
                <a:endParaRPr lang="en-GB" dirty="0"/>
              </a:p>
            </p:txBody>
          </p:sp>
        </mc:Choice>
        <mc:Fallback>
          <p:sp>
            <p:nvSpPr>
              <p:cNvPr id="13" name="TextBox 12">
                <a:extLst>
                  <a:ext uri="{FF2B5EF4-FFF2-40B4-BE49-F238E27FC236}">
                    <a16:creationId xmlns:a16="http://schemas.microsoft.com/office/drawing/2014/main" id="{276EC2C0-0D9A-4E19-A752-DA3AFC72A0A8}"/>
                  </a:ext>
                </a:extLst>
              </p:cNvPr>
              <p:cNvSpPr txBox="1">
                <a:spLocks noRot="1" noChangeAspect="1" noMove="1" noResize="1" noEditPoints="1" noAdjustHandles="1" noChangeArrowheads="1" noChangeShapeType="1" noTextEdit="1"/>
              </p:cNvSpPr>
              <p:nvPr/>
            </p:nvSpPr>
            <p:spPr>
              <a:xfrm>
                <a:off x="2195736" y="1892803"/>
                <a:ext cx="4572000" cy="461665"/>
              </a:xfrm>
              <a:prstGeom prst="rect">
                <a:avLst/>
              </a:prstGeom>
              <a:blipFill>
                <a:blip r:embed="rId2"/>
                <a:stretch>
                  <a:fillRect b="-1973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6563A1C-4BFA-4916-A8D2-AC916EEEFA3C}"/>
                  </a:ext>
                </a:extLst>
              </p:cNvPr>
              <p:cNvSpPr txBox="1"/>
              <p:nvPr/>
            </p:nvSpPr>
            <p:spPr>
              <a:xfrm>
                <a:off x="2051720" y="4331405"/>
                <a:ext cx="4572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solidFill>
                                <a:srgbClr val="836967"/>
                              </a:solidFill>
                              <a:latin typeface="Cambria Math" panose="02040503050406030204" pitchFamily="18" charset="0"/>
                            </a:rPr>
                          </m:ctrlPr>
                        </m:accPr>
                        <m:e>
                          <m:r>
                            <a:rPr lang="en-GB" sz="2400" i="1">
                              <a:latin typeface="Cambria Math" panose="02040503050406030204" pitchFamily="18" charset="0"/>
                            </a:rPr>
                            <m:t>𝑦</m:t>
                          </m:r>
                        </m:e>
                      </m:acc>
                      <m:r>
                        <a:rPr lang="en-GB" sz="2400" i="0">
                          <a:latin typeface="Cambria Math" panose="02040503050406030204" pitchFamily="18" charset="0"/>
                        </a:rPr>
                        <m:t>=</m:t>
                      </m:r>
                      <m:sSub>
                        <m:sSubPr>
                          <m:ctrlPr>
                            <a:rPr lang="en-GB" sz="2400" i="1">
                              <a:solidFill>
                                <a:srgbClr val="836967"/>
                              </a:solidFill>
                              <a:latin typeface="Cambria Math" panose="02040503050406030204" pitchFamily="18" charset="0"/>
                            </a:rPr>
                          </m:ctrlPr>
                        </m:sSubPr>
                        <m:e>
                          <m:r>
                            <a:rPr lang="en-GB" sz="2400" i="1">
                              <a:latin typeface="Cambria Math" panose="02040503050406030204" pitchFamily="18" charset="0"/>
                            </a:rPr>
                            <m:t>𝑏</m:t>
                          </m:r>
                        </m:e>
                        <m:sub>
                          <m:r>
                            <a:rPr lang="en-GB" sz="2400" i="0">
                              <a:latin typeface="Cambria Math" panose="02040503050406030204" pitchFamily="18" charset="0"/>
                            </a:rPr>
                            <m:t>0</m:t>
                          </m:r>
                        </m:sub>
                      </m:sSub>
                      <m:r>
                        <a:rPr lang="en-GB" sz="2400" i="0">
                          <a:latin typeface="Cambria Math" panose="02040503050406030204" pitchFamily="18" charset="0"/>
                        </a:rPr>
                        <m:t>+</m:t>
                      </m:r>
                      <m:sSub>
                        <m:sSubPr>
                          <m:ctrlPr>
                            <a:rPr lang="en-GB" sz="2400" i="1">
                              <a:solidFill>
                                <a:srgbClr val="836967"/>
                              </a:solidFill>
                              <a:latin typeface="Cambria Math" panose="02040503050406030204" pitchFamily="18" charset="0"/>
                            </a:rPr>
                          </m:ctrlPr>
                        </m:sSubPr>
                        <m:e>
                          <m:r>
                            <a:rPr lang="en-GB" sz="2400" i="1">
                              <a:latin typeface="Cambria Math" panose="02040503050406030204" pitchFamily="18" charset="0"/>
                            </a:rPr>
                            <m:t>𝑏</m:t>
                          </m:r>
                        </m:e>
                        <m:sub>
                          <m:r>
                            <a:rPr lang="en-GB" sz="2400" i="0">
                              <a:latin typeface="Cambria Math" panose="02040503050406030204" pitchFamily="18" charset="0"/>
                            </a:rPr>
                            <m:t>1</m:t>
                          </m:r>
                        </m:sub>
                      </m:sSub>
                      <m:r>
                        <a:rPr lang="en-GB" sz="2400" i="1">
                          <a:latin typeface="Cambria Math" panose="02040503050406030204" pitchFamily="18" charset="0"/>
                        </a:rPr>
                        <m:t>𝑥</m:t>
                      </m:r>
                    </m:oMath>
                  </m:oMathPara>
                </a14:m>
                <a:endParaRPr lang="en-GB" sz="2400" dirty="0"/>
              </a:p>
            </p:txBody>
          </p:sp>
        </mc:Choice>
        <mc:Fallback>
          <p:sp>
            <p:nvSpPr>
              <p:cNvPr id="15" name="TextBox 14">
                <a:extLst>
                  <a:ext uri="{FF2B5EF4-FFF2-40B4-BE49-F238E27FC236}">
                    <a16:creationId xmlns:a16="http://schemas.microsoft.com/office/drawing/2014/main" id="{26563A1C-4BFA-4916-A8D2-AC916EEEFA3C}"/>
                  </a:ext>
                </a:extLst>
              </p:cNvPr>
              <p:cNvSpPr txBox="1">
                <a:spLocks noRot="1" noChangeAspect="1" noMove="1" noResize="1" noEditPoints="1" noAdjustHandles="1" noChangeArrowheads="1" noChangeShapeType="1" noTextEdit="1"/>
              </p:cNvSpPr>
              <p:nvPr/>
            </p:nvSpPr>
            <p:spPr>
              <a:xfrm>
                <a:off x="2051720" y="4331405"/>
                <a:ext cx="4572000" cy="461665"/>
              </a:xfrm>
              <a:prstGeom prst="rect">
                <a:avLst/>
              </a:prstGeom>
              <a:blipFill>
                <a:blip r:embed="rId3"/>
                <a:stretch>
                  <a:fillRect t="-1333" b="-13333"/>
                </a:stretch>
              </a:blipFill>
            </p:spPr>
            <p:txBody>
              <a:bodyPr/>
              <a:lstStyle/>
              <a:p>
                <a:r>
                  <a:rPr lang="en-GB">
                    <a:noFill/>
                  </a:rPr>
                  <a:t> </a:t>
                </a:r>
              </a:p>
            </p:txBody>
          </p:sp>
        </mc:Fallback>
      </mc:AlternateContent>
    </p:spTree>
    <p:extLst>
      <p:ext uri="{BB962C8B-B14F-4D97-AF65-F5344CB8AC3E}">
        <p14:creationId xmlns:p14="http://schemas.microsoft.com/office/powerpoint/2010/main" val="228034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5F3D-B329-4DE0-940F-C9448D6C4BE4}"/>
              </a:ext>
            </a:extLst>
          </p:cNvPr>
          <p:cNvSpPr>
            <a:spLocks noGrp="1"/>
          </p:cNvSpPr>
          <p:nvPr>
            <p:ph type="ctrTitle"/>
          </p:nvPr>
        </p:nvSpPr>
        <p:spPr>
          <a:xfrm>
            <a:off x="500034" y="285728"/>
            <a:ext cx="8230704" cy="714380"/>
          </a:xfrm>
        </p:spPr>
        <p:txBody>
          <a:bodyPr/>
          <a:lstStyle/>
          <a:p>
            <a:r>
              <a:rPr lang="en-GB" dirty="0"/>
              <a:t>Linear regression (2/3)</a:t>
            </a:r>
          </a:p>
        </p:txBody>
      </p:sp>
      <p:sp>
        <p:nvSpPr>
          <p:cNvPr id="3" name="Slide Number Placeholder 2">
            <a:extLst>
              <a:ext uri="{FF2B5EF4-FFF2-40B4-BE49-F238E27FC236}">
                <a16:creationId xmlns:a16="http://schemas.microsoft.com/office/drawing/2014/main" id="{A89B64DF-3B50-4717-8420-E830E3A0EC47}"/>
              </a:ext>
            </a:extLst>
          </p:cNvPr>
          <p:cNvSpPr>
            <a:spLocks noGrp="1"/>
          </p:cNvSpPr>
          <p:nvPr>
            <p:ph type="sldNum" sz="quarter" idx="10"/>
          </p:nvPr>
        </p:nvSpPr>
        <p:spPr/>
        <p:txBody>
          <a:bodyPr/>
          <a:lstStyle/>
          <a:p>
            <a:pPr>
              <a:defRPr/>
            </a:pPr>
            <a:fld id="{EE5211DE-3088-474A-B06D-0C81E0A02B56}" type="slidenum">
              <a:rPr lang="en-GB" smtClean="0"/>
              <a:pPr>
                <a:defRPr/>
              </a:pPr>
              <a:t>28</a:t>
            </a:fld>
            <a:endParaRPr lang="en-GB" dirty="0"/>
          </a:p>
        </p:txBody>
      </p:sp>
      <p:sp>
        <p:nvSpPr>
          <p:cNvPr id="4" name="Footer Placeholder 3">
            <a:extLst>
              <a:ext uri="{FF2B5EF4-FFF2-40B4-BE49-F238E27FC236}">
                <a16:creationId xmlns:a16="http://schemas.microsoft.com/office/drawing/2014/main" id="{581C3EBB-36F6-4E20-AC70-1C98F5812096}"/>
              </a:ext>
            </a:extLst>
          </p:cNvPr>
          <p:cNvSpPr>
            <a:spLocks noGrp="1"/>
          </p:cNvSpPr>
          <p:nvPr>
            <p:ph type="ftr" sz="quarter" idx="11"/>
          </p:nvPr>
        </p:nvSpPr>
        <p:spPr/>
        <p:txBody>
          <a:bodyPr/>
          <a:lstStyle/>
          <a:p>
            <a:pPr>
              <a:defRPr/>
            </a:pPr>
            <a:r>
              <a:rPr lang="en-GB"/>
              <a:t>Glyn Davis &amp; Branko Pecar</a:t>
            </a:r>
            <a:endParaRPr lang="en-GB" b="0"/>
          </a:p>
        </p:txBody>
      </p:sp>
      <p:pic>
        <p:nvPicPr>
          <p:cNvPr id="9" name="Picture 8">
            <a:extLst>
              <a:ext uri="{FF2B5EF4-FFF2-40B4-BE49-F238E27FC236}">
                <a16:creationId xmlns:a16="http://schemas.microsoft.com/office/drawing/2014/main" id="{BAA79BA4-B325-48EC-A1C6-A340CA73229F}"/>
              </a:ext>
            </a:extLst>
          </p:cNvPr>
          <p:cNvPicPr>
            <a:picLocks noChangeAspect="1"/>
          </p:cNvPicPr>
          <p:nvPr/>
        </p:nvPicPr>
        <p:blipFill>
          <a:blip r:embed="rId2"/>
          <a:stretch>
            <a:fillRect/>
          </a:stretch>
        </p:blipFill>
        <p:spPr>
          <a:xfrm>
            <a:off x="2771800" y="2319507"/>
            <a:ext cx="3367915" cy="1752095"/>
          </a:xfrm>
          <a:prstGeom prst="rect">
            <a:avLst/>
          </a:prstGeom>
        </p:spPr>
      </p:pic>
      <p:pic>
        <p:nvPicPr>
          <p:cNvPr id="11" name="Picture 10">
            <a:extLst>
              <a:ext uri="{FF2B5EF4-FFF2-40B4-BE49-F238E27FC236}">
                <a16:creationId xmlns:a16="http://schemas.microsoft.com/office/drawing/2014/main" id="{43C1B793-DD2A-495F-B695-1C5C6923FDB1}"/>
              </a:ext>
            </a:extLst>
          </p:cNvPr>
          <p:cNvPicPr>
            <a:picLocks noChangeAspect="1"/>
          </p:cNvPicPr>
          <p:nvPr/>
        </p:nvPicPr>
        <p:blipFill>
          <a:blip r:embed="rId3"/>
          <a:stretch>
            <a:fillRect/>
          </a:stretch>
        </p:blipFill>
        <p:spPr>
          <a:xfrm>
            <a:off x="3275856" y="4221088"/>
            <a:ext cx="1977710" cy="655335"/>
          </a:xfrm>
          <a:prstGeom prst="rect">
            <a:avLst/>
          </a:prstGeom>
        </p:spPr>
      </p:pic>
      <p:sp>
        <p:nvSpPr>
          <p:cNvPr id="10" name="TextBox 9">
            <a:extLst>
              <a:ext uri="{FF2B5EF4-FFF2-40B4-BE49-F238E27FC236}">
                <a16:creationId xmlns:a16="http://schemas.microsoft.com/office/drawing/2014/main" id="{D85035DF-493E-4E7D-9DD4-59102413A6FF}"/>
              </a:ext>
            </a:extLst>
          </p:cNvPr>
          <p:cNvSpPr txBox="1"/>
          <p:nvPr/>
        </p:nvSpPr>
        <p:spPr>
          <a:xfrm>
            <a:off x="618942" y="1348838"/>
            <a:ext cx="7992888" cy="646331"/>
          </a:xfrm>
          <a:prstGeom prst="rect">
            <a:avLst/>
          </a:prstGeom>
          <a:noFill/>
        </p:spPr>
        <p:txBody>
          <a:bodyPr wrap="square" rtlCol="0">
            <a:spAutoFit/>
          </a:bodyPr>
          <a:lstStyle/>
          <a:p>
            <a:r>
              <a:rPr lang="en-GB" dirty="0"/>
              <a:t>The values of the two co-efficients b</a:t>
            </a:r>
            <a:r>
              <a:rPr lang="en-GB" baseline="-25000" dirty="0"/>
              <a:t>0</a:t>
            </a:r>
            <a:r>
              <a:rPr lang="en-GB" dirty="0"/>
              <a:t> and b</a:t>
            </a:r>
            <a:r>
              <a:rPr lang="en-GB" baseline="-25000" dirty="0"/>
              <a:t>1</a:t>
            </a:r>
            <a:r>
              <a:rPr lang="en-GB" dirty="0"/>
              <a:t> are calculated using the following equations:</a:t>
            </a:r>
          </a:p>
        </p:txBody>
      </p:sp>
    </p:spTree>
    <p:extLst>
      <p:ext uri="{BB962C8B-B14F-4D97-AF65-F5344CB8AC3E}">
        <p14:creationId xmlns:p14="http://schemas.microsoft.com/office/powerpoint/2010/main" val="152525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D0EC-BF81-45AC-88DF-9E17DE7E653B}"/>
              </a:ext>
            </a:extLst>
          </p:cNvPr>
          <p:cNvSpPr>
            <a:spLocks noGrp="1"/>
          </p:cNvSpPr>
          <p:nvPr>
            <p:ph type="ctrTitle"/>
          </p:nvPr>
        </p:nvSpPr>
        <p:spPr/>
        <p:txBody>
          <a:bodyPr/>
          <a:lstStyle/>
          <a:p>
            <a:r>
              <a:rPr lang="en-GB" dirty="0"/>
              <a:t>Linear regression (3/3)</a:t>
            </a:r>
          </a:p>
        </p:txBody>
      </p:sp>
      <p:sp>
        <p:nvSpPr>
          <p:cNvPr id="3" name="Slide Number Placeholder 2">
            <a:extLst>
              <a:ext uri="{FF2B5EF4-FFF2-40B4-BE49-F238E27FC236}">
                <a16:creationId xmlns:a16="http://schemas.microsoft.com/office/drawing/2014/main" id="{371C55A1-2EFC-48F5-B4A1-94A5D24475A5}"/>
              </a:ext>
            </a:extLst>
          </p:cNvPr>
          <p:cNvSpPr>
            <a:spLocks noGrp="1"/>
          </p:cNvSpPr>
          <p:nvPr>
            <p:ph type="sldNum" sz="quarter" idx="10"/>
          </p:nvPr>
        </p:nvSpPr>
        <p:spPr/>
        <p:txBody>
          <a:bodyPr/>
          <a:lstStyle/>
          <a:p>
            <a:pPr>
              <a:defRPr/>
            </a:pPr>
            <a:fld id="{EE5211DE-3088-474A-B06D-0C81E0A02B56}" type="slidenum">
              <a:rPr lang="en-GB" smtClean="0"/>
              <a:pPr>
                <a:defRPr/>
              </a:pPr>
              <a:t>29</a:t>
            </a:fld>
            <a:endParaRPr lang="en-GB" dirty="0"/>
          </a:p>
        </p:txBody>
      </p:sp>
      <p:sp>
        <p:nvSpPr>
          <p:cNvPr id="4" name="Footer Placeholder 3">
            <a:extLst>
              <a:ext uri="{FF2B5EF4-FFF2-40B4-BE49-F238E27FC236}">
                <a16:creationId xmlns:a16="http://schemas.microsoft.com/office/drawing/2014/main" id="{2BD94320-F731-4EF2-AECD-AC9B38ADF18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766DF2F-59BD-412E-AC70-312C37BD531D}"/>
              </a:ext>
            </a:extLst>
          </p:cNvPr>
          <p:cNvSpPr/>
          <p:nvPr/>
        </p:nvSpPr>
        <p:spPr>
          <a:xfrm>
            <a:off x="513186" y="1196752"/>
            <a:ext cx="8235277"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Regardless of what option is used, or if we do it manually, the process of going through regression analysis can be split into a series of steps: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E65C006-F1C2-4317-AF26-7694026C3253}"/>
              </a:ext>
            </a:extLst>
          </p:cNvPr>
          <p:cNvSpPr/>
          <p:nvPr/>
        </p:nvSpPr>
        <p:spPr>
          <a:xfrm>
            <a:off x="578472" y="2141607"/>
            <a:ext cx="8136903" cy="923330"/>
          </a:xfrm>
          <a:prstGeom prst="rect">
            <a:avLst/>
          </a:prstGeom>
          <a:solidFill>
            <a:schemeClr val="accent3">
              <a:lumMod val="20000"/>
              <a:lumOff val="80000"/>
            </a:schemeClr>
          </a:solidFill>
        </p:spPr>
        <p:txBody>
          <a:bodyPr wrap="square">
            <a:spAutoFit/>
          </a:bodyPr>
          <a:lstStyle/>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Construct scatter plot to identify model.</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Fit model to sample data.</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Test model reliability (using the coefficient of determination, for example).</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E009698-43E8-4C41-9E50-B1BB09F8103A}"/>
              </a:ext>
            </a:extLst>
          </p:cNvPr>
          <p:cNvSpPr txBox="1"/>
          <p:nvPr/>
        </p:nvSpPr>
        <p:spPr>
          <a:xfrm>
            <a:off x="562372" y="3465340"/>
            <a:ext cx="8136903" cy="2308324"/>
          </a:xfrm>
          <a:prstGeom prst="rect">
            <a:avLst/>
          </a:prstGeom>
          <a:noFill/>
        </p:spPr>
        <p:txBody>
          <a:bodyPr wrap="square" rtlCol="0">
            <a:spAutoFit/>
          </a:bodyPr>
          <a:lstStyle/>
          <a:p>
            <a:r>
              <a:rPr lang="en-GB" dirty="0"/>
              <a:t>More advanced analysis, includes:</a:t>
            </a:r>
          </a:p>
          <a:p>
            <a:endParaRPr lang="en-GB" dirty="0"/>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Test whether the predictor variables are significant contributors (undertake a t-test).</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Test whether the overall model is a significant contributor (undertake an F-test if you have more than one independent variable).</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Construct a confidence interval for the population slope, </a:t>
            </a:r>
            <a:r>
              <a:rPr lang="en-GB" dirty="0">
                <a:latin typeface="Symbol" panose="05050102010706020507" pitchFamily="18" charset="2"/>
                <a:ea typeface="Times New Roman" panose="02020603050405020304" pitchFamily="18" charset="0"/>
                <a:cs typeface="Times New Roman" panose="02020603050405020304" pitchFamily="18" charset="0"/>
              </a:rPr>
              <a:t>b</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Check model assumptions.</a:t>
            </a:r>
            <a:endParaRPr lang="en-GB" dirty="0"/>
          </a:p>
        </p:txBody>
      </p:sp>
    </p:spTree>
    <p:extLst>
      <p:ext uri="{BB962C8B-B14F-4D97-AF65-F5344CB8AC3E}">
        <p14:creationId xmlns:p14="http://schemas.microsoft.com/office/powerpoint/2010/main" val="228589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208912" cy="714375"/>
          </a:xfrm>
          <a:solidFill>
            <a:schemeClr val="accent4">
              <a:lumMod val="20000"/>
              <a:lumOff val="80000"/>
            </a:schemeClr>
          </a:solidFill>
        </p:spPr>
        <p:txBody>
          <a:bodyPr/>
          <a:lstStyle/>
          <a:p>
            <a:r>
              <a:rPr lang="en-GB" dirty="0">
                <a:latin typeface="Arial" charset="0"/>
                <a:cs typeface="Arial" charset="0"/>
              </a:rPr>
              <a:t>Linear Correlation Analysis</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3</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F135EDE5-3ED7-48A5-B1C2-46E336203A5B}"/>
              </a:ext>
            </a:extLst>
          </p:cNvPr>
          <p:cNvSpPr/>
          <p:nvPr/>
        </p:nvSpPr>
        <p:spPr>
          <a:xfrm>
            <a:off x="611560" y="1340768"/>
            <a:ext cx="8208912" cy="301621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we suspect that there is relationship between various sets of data, then our aims are to confirm that a relationship exists, and how strong it is. Even if we do not suspect the relationship, using the techniques from this chapter, we might discover that there is one. The techniques we will use are:</a:t>
            </a:r>
          </a:p>
          <a:p>
            <a:pPr marL="0" marR="0" algn="just" hangingPunct="0">
              <a:spcBef>
                <a:spcPts val="0"/>
              </a:spcBef>
              <a:spcAft>
                <a:spcPts val="0"/>
              </a:spcAft>
            </a:pPr>
            <a:r>
              <a:rPr lang="en-GB" sz="1400"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Scatter plots.</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Pearson’s correlation coefficient (r) for interval data.</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Spearman’s rank correlation coefficient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 for ordinal ranked data.</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Undertake an inference test on the value of the correlation coefficients (r and r</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 being significant (online only)</a:t>
            </a:r>
          </a:p>
          <a:p>
            <a:pPr marL="0" marR="0" algn="just" hangingPunct="0">
              <a:spcBef>
                <a:spcPts val="0"/>
              </a:spcBef>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89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DCA-0C75-4CF2-B03C-592859F36B70}"/>
              </a:ext>
            </a:extLst>
          </p:cNvPr>
          <p:cNvSpPr>
            <a:spLocks noGrp="1"/>
          </p:cNvSpPr>
          <p:nvPr>
            <p:ph type="ctrTitle"/>
          </p:nvPr>
        </p:nvSpPr>
        <p:spPr/>
        <p:txBody>
          <a:bodyPr/>
          <a:lstStyle/>
          <a:p>
            <a:r>
              <a:rPr lang="en-GB" dirty="0"/>
              <a:t>Fit line to scatter plot – Excel (1/3)</a:t>
            </a:r>
          </a:p>
        </p:txBody>
      </p:sp>
      <p:sp>
        <p:nvSpPr>
          <p:cNvPr id="3" name="Slide Number Placeholder 2">
            <a:extLst>
              <a:ext uri="{FF2B5EF4-FFF2-40B4-BE49-F238E27FC236}">
                <a16:creationId xmlns:a16="http://schemas.microsoft.com/office/drawing/2014/main" id="{177574A7-3F17-45AE-B4DE-5415EA996CD6}"/>
              </a:ext>
            </a:extLst>
          </p:cNvPr>
          <p:cNvSpPr>
            <a:spLocks noGrp="1"/>
          </p:cNvSpPr>
          <p:nvPr>
            <p:ph type="sldNum" sz="quarter" idx="10"/>
          </p:nvPr>
        </p:nvSpPr>
        <p:spPr/>
        <p:txBody>
          <a:bodyPr/>
          <a:lstStyle/>
          <a:p>
            <a:pPr>
              <a:defRPr/>
            </a:pPr>
            <a:fld id="{EE5211DE-3088-474A-B06D-0C81E0A02B56}" type="slidenum">
              <a:rPr lang="en-GB" smtClean="0"/>
              <a:pPr>
                <a:defRPr/>
              </a:pPr>
              <a:t>30</a:t>
            </a:fld>
            <a:endParaRPr lang="en-GB" dirty="0"/>
          </a:p>
        </p:txBody>
      </p:sp>
      <p:sp>
        <p:nvSpPr>
          <p:cNvPr id="4" name="Footer Placeholder 3">
            <a:extLst>
              <a:ext uri="{FF2B5EF4-FFF2-40B4-BE49-F238E27FC236}">
                <a16:creationId xmlns:a16="http://schemas.microsoft.com/office/drawing/2014/main" id="{F0363007-F31B-4DE3-9AB4-FAD11D0CC05B}"/>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3BDF65A-1FC8-4418-AD0A-4123DA286A22}"/>
              </a:ext>
            </a:extLst>
          </p:cNvPr>
          <p:cNvSpPr/>
          <p:nvPr/>
        </p:nvSpPr>
        <p:spPr>
          <a:xfrm>
            <a:off x="500034" y="1340768"/>
            <a:ext cx="3110349" cy="4247317"/>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Example 9.5</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just" hangingPunct="0">
              <a:spcBef>
                <a:spcPts val="0"/>
              </a:spcBef>
              <a:spcAft>
                <a:spcPts val="0"/>
              </a:spcAft>
            </a:pPr>
            <a:r>
              <a:rPr lang="en-GB" dirty="0">
                <a:latin typeface="+mn-lt"/>
                <a:ea typeface="Times New Roman" panose="02020603050405020304" pitchFamily="18" charset="0"/>
                <a:cs typeface="Times New Roman" panose="02020603050405020304" pitchFamily="18" charset="0"/>
              </a:rPr>
              <a:t>We will use the same data sets as in Example 9.1. </a:t>
            </a:r>
            <a:r>
              <a:rPr lang="en-GB" dirty="0">
                <a:latin typeface="+mn-lt"/>
              </a:rPr>
              <a:t>We will use built in Excel functions for the intercept and slope to calculate the fitted line, as per equations (9.8) and (9.9), that will go through the data points on a scatter diagram. </a:t>
            </a:r>
          </a:p>
          <a:p>
            <a:pPr algn="just" hangingPunct="0">
              <a:spcBef>
                <a:spcPts val="0"/>
              </a:spcBef>
              <a:spcAft>
                <a:spcPts val="0"/>
              </a:spcAft>
            </a:pPr>
            <a:endParaRPr lang="en-GB" dirty="0">
              <a:latin typeface="+mn-lt"/>
            </a:endParaRPr>
          </a:p>
          <a:p>
            <a:pPr algn="just" hangingPunct="0">
              <a:spcBef>
                <a:spcPts val="0"/>
              </a:spcBef>
              <a:spcAft>
                <a:spcPts val="0"/>
              </a:spcAft>
            </a:pPr>
            <a:r>
              <a:rPr lang="en-GB" dirty="0">
                <a:latin typeface="+mn-lt"/>
              </a:rPr>
              <a:t>Figure 9.32 represents the Excel solution to fitting a line to the Example 9.5 data set (note that rows 10-40 are hidden).</a:t>
            </a:r>
          </a:p>
        </p:txBody>
      </p:sp>
      <p:pic>
        <p:nvPicPr>
          <p:cNvPr id="8" name="Picture 7">
            <a:extLst>
              <a:ext uri="{FF2B5EF4-FFF2-40B4-BE49-F238E27FC236}">
                <a16:creationId xmlns:a16="http://schemas.microsoft.com/office/drawing/2014/main" id="{32EF76E7-9E9B-4E28-89D0-9DC33470BF08}"/>
              </a:ext>
            </a:extLst>
          </p:cNvPr>
          <p:cNvPicPr/>
          <p:nvPr/>
        </p:nvPicPr>
        <p:blipFill>
          <a:blip r:embed="rId2"/>
          <a:stretch>
            <a:fillRect/>
          </a:stretch>
        </p:blipFill>
        <p:spPr>
          <a:xfrm>
            <a:off x="3769994" y="1340768"/>
            <a:ext cx="5159693" cy="4247317"/>
          </a:xfrm>
          <a:prstGeom prst="rect">
            <a:avLst/>
          </a:prstGeom>
        </p:spPr>
      </p:pic>
    </p:spTree>
    <p:extLst>
      <p:ext uri="{BB962C8B-B14F-4D97-AF65-F5344CB8AC3E}">
        <p14:creationId xmlns:p14="http://schemas.microsoft.com/office/powerpoint/2010/main" val="390386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6F30-C03B-448A-A489-1C7869B73A95}"/>
              </a:ext>
            </a:extLst>
          </p:cNvPr>
          <p:cNvSpPr>
            <a:spLocks noGrp="1"/>
          </p:cNvSpPr>
          <p:nvPr>
            <p:ph type="ctrTitle"/>
          </p:nvPr>
        </p:nvSpPr>
        <p:spPr>
          <a:xfrm>
            <a:off x="500034" y="285728"/>
            <a:ext cx="8248430" cy="714380"/>
          </a:xfrm>
        </p:spPr>
        <p:txBody>
          <a:bodyPr/>
          <a:lstStyle/>
          <a:p>
            <a:r>
              <a:rPr lang="en-GB" dirty="0"/>
              <a:t>Fit line to scatter plot – Excel (2/3)</a:t>
            </a:r>
          </a:p>
        </p:txBody>
      </p:sp>
      <p:sp>
        <p:nvSpPr>
          <p:cNvPr id="3" name="Slide Number Placeholder 2">
            <a:extLst>
              <a:ext uri="{FF2B5EF4-FFF2-40B4-BE49-F238E27FC236}">
                <a16:creationId xmlns:a16="http://schemas.microsoft.com/office/drawing/2014/main" id="{5E50B4C4-0B3C-4EDF-A52E-D2E77D771871}"/>
              </a:ext>
            </a:extLst>
          </p:cNvPr>
          <p:cNvSpPr>
            <a:spLocks noGrp="1"/>
          </p:cNvSpPr>
          <p:nvPr>
            <p:ph type="sldNum" sz="quarter" idx="10"/>
          </p:nvPr>
        </p:nvSpPr>
        <p:spPr/>
        <p:txBody>
          <a:bodyPr/>
          <a:lstStyle/>
          <a:p>
            <a:pPr>
              <a:defRPr/>
            </a:pPr>
            <a:fld id="{EE5211DE-3088-474A-B06D-0C81E0A02B56}" type="slidenum">
              <a:rPr lang="en-GB" smtClean="0"/>
              <a:pPr>
                <a:defRPr/>
              </a:pPr>
              <a:t>31</a:t>
            </a:fld>
            <a:endParaRPr lang="en-GB" dirty="0"/>
          </a:p>
        </p:txBody>
      </p:sp>
      <p:sp>
        <p:nvSpPr>
          <p:cNvPr id="4" name="Footer Placeholder 3">
            <a:extLst>
              <a:ext uri="{FF2B5EF4-FFF2-40B4-BE49-F238E27FC236}">
                <a16:creationId xmlns:a16="http://schemas.microsoft.com/office/drawing/2014/main" id="{52028440-9B14-4B00-9DE0-28EB669D4F7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B7586150-4E22-4698-A786-26727D5B659F}"/>
              </a:ext>
            </a:extLst>
          </p:cNvPr>
          <p:cNvSpPr/>
          <p:nvPr/>
        </p:nvSpPr>
        <p:spPr>
          <a:xfrm>
            <a:off x="553051" y="1287564"/>
            <a:ext cx="4265014"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Excel: b</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 -50324.72 and b</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dirty="0">
                <a:latin typeface="Calibri" panose="020F0502020204030204" pitchFamily="34" charset="0"/>
                <a:ea typeface="Times New Roman" panose="02020603050405020304" pitchFamily="18" charset="0"/>
                <a:cs typeface="Times New Roman" panose="02020603050405020304" pitchFamily="18" charset="0"/>
              </a:rPr>
              <a:t> = 947.42.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DBF4C22-0D02-494B-8657-0547D083D41E}"/>
              </a:ext>
            </a:extLst>
          </p:cNvPr>
          <p:cNvSpPr/>
          <p:nvPr/>
        </p:nvSpPr>
        <p:spPr>
          <a:xfrm>
            <a:off x="609502" y="1619748"/>
            <a:ext cx="8234879"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above equation tells us that the number of UK visits abroad can be predicted from the percentage of employed in the UK for the ages of 16 and over as: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43A69AE-C04A-455D-A887-DB287F4E07A1}"/>
              </a:ext>
            </a:extLst>
          </p:cNvPr>
          <p:cNvSpPr/>
          <p:nvPr/>
        </p:nvSpPr>
        <p:spPr>
          <a:xfrm>
            <a:off x="755576" y="2349164"/>
            <a:ext cx="7745487" cy="369332"/>
          </a:xfrm>
          <a:prstGeom prst="rect">
            <a:avLst/>
          </a:prstGeom>
          <a:solidFill>
            <a:schemeClr val="accent4">
              <a:lumMod val="20000"/>
              <a:lumOff val="80000"/>
            </a:schemeClr>
          </a:solidFill>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Number of visits abroad = (947.42 </a:t>
            </a:r>
            <a:r>
              <a:rPr lang="en-GB" dirty="0">
                <a:latin typeface="Times New Roman" panose="02020603050405020304" pitchFamily="18"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Percentage employed) – 50342.72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657C8EF-E182-47DF-803C-28B3B2906089}"/>
              </a:ext>
            </a:extLst>
          </p:cNvPr>
          <p:cNvSpPr/>
          <p:nvPr/>
        </p:nvSpPr>
        <p:spPr>
          <a:xfrm>
            <a:off x="1211789" y="2842161"/>
            <a:ext cx="3456384" cy="923330"/>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The calculated regression line has been fitted to the scatter plot as shown in Figure 9.33.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45FD9F8-1299-4208-AE5E-17129CA5CCE6}"/>
              </a:ext>
            </a:extLst>
          </p:cNvPr>
          <p:cNvSpPr/>
          <p:nvPr/>
        </p:nvSpPr>
        <p:spPr>
          <a:xfrm>
            <a:off x="1317087" y="3816110"/>
            <a:ext cx="3384376" cy="1754326"/>
          </a:xfrm>
          <a:prstGeom prst="rect">
            <a:avLst/>
          </a:prstGeom>
          <a:solidFill>
            <a:schemeClr val="accent6">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Observe that most of the data points do not reside on the fitted line, which is to be expected. Nevertheless, the line seems to approximate the direction that these two variables are taking. </a:t>
            </a:r>
            <a:endParaRPr lang="en-GB" dirty="0"/>
          </a:p>
        </p:txBody>
      </p:sp>
      <p:pic>
        <p:nvPicPr>
          <p:cNvPr id="12" name="Picture 11">
            <a:extLst>
              <a:ext uri="{FF2B5EF4-FFF2-40B4-BE49-F238E27FC236}">
                <a16:creationId xmlns:a16="http://schemas.microsoft.com/office/drawing/2014/main" id="{93045705-90C1-4288-9E7E-6B19D3ADB8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95838" y="2801581"/>
            <a:ext cx="4133850" cy="3070225"/>
          </a:xfrm>
          <a:prstGeom prst="rect">
            <a:avLst/>
          </a:prstGeom>
          <a:noFill/>
        </p:spPr>
      </p:pic>
    </p:spTree>
    <p:extLst>
      <p:ext uri="{BB962C8B-B14F-4D97-AF65-F5344CB8AC3E}">
        <p14:creationId xmlns:p14="http://schemas.microsoft.com/office/powerpoint/2010/main" val="294815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Fit line to scatter plot – Excel (3/3)</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32</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BC8816D-690B-4A62-8554-9017B712D705}"/>
              </a:ext>
            </a:extLst>
          </p:cNvPr>
          <p:cNvSpPr/>
          <p:nvPr/>
        </p:nvSpPr>
        <p:spPr>
          <a:xfrm>
            <a:off x="611560" y="1268760"/>
            <a:ext cx="8136904"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Since not all the points lie on the fitted line, we call this a model error (sometimes called residuals or variations) between the data </a:t>
            </a:r>
            <a:r>
              <a:rPr lang="en-GB" i="1" dirty="0">
                <a:latin typeface="Calibri" panose="020F0502020204030204" pitchFamily="34" charset="0"/>
                <a:ea typeface="Times New Roman" panose="02020603050405020304" pitchFamily="18" charset="0"/>
                <a:cs typeface="Times New Roman" panose="02020603050405020304" pitchFamily="18" charset="0"/>
              </a:rPr>
              <a:t>y</a:t>
            </a:r>
            <a:r>
              <a:rPr lang="en-GB" dirty="0">
                <a:latin typeface="Calibri" panose="020F0502020204030204" pitchFamily="34" charset="0"/>
                <a:ea typeface="Times New Roman" panose="02020603050405020304" pitchFamily="18" charset="0"/>
                <a:cs typeface="Times New Roman" panose="02020603050405020304" pitchFamily="18" charset="0"/>
              </a:rPr>
              <a:t> value and the value of the line at each data point </a:t>
            </a:r>
            <a:r>
              <a:rPr lang="en-GB" dirty="0">
                <a:latin typeface="Times New Roman" panose="02020603050405020304" pitchFamily="18" charset="0"/>
                <a:ea typeface="Times New Roman" panose="02020603050405020304" pitchFamily="18" charset="0"/>
                <a:cs typeface="Times New Roman" panose="02020603050405020304" pitchFamily="18" charset="0"/>
              </a:rPr>
              <a:t>ŷ</a:t>
            </a:r>
            <a:r>
              <a:rPr lang="en-GB" dirty="0">
                <a:latin typeface="Calibri" panose="020F0502020204030204" pitchFamily="34" charset="0"/>
                <a:ea typeface="Times New Roman" panose="02020603050405020304" pitchFamily="18" charset="0"/>
                <a:cs typeface="Calibri" panose="020F0502020204030204" pitchFamily="34" charset="0"/>
              </a:rPr>
              <a:t> (which is an estimate). </a:t>
            </a:r>
            <a:r>
              <a:rPr lang="en-GB" dirty="0">
                <a:latin typeface="Calibri" panose="020F0502020204030204" pitchFamily="34" charset="0"/>
                <a:ea typeface="Times New Roman" panose="02020603050405020304" pitchFamily="18" charset="0"/>
                <a:cs typeface="Times New Roman" panose="02020603050405020304" pitchFamily="18" charset="0"/>
              </a:rPr>
              <a:t>This concept of error can be measured using a variety of methods, including: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0D0A71C-7D1B-49A2-9D47-0929047622C6}"/>
              </a:ext>
            </a:extLst>
          </p:cNvPr>
          <p:cNvSpPr/>
          <p:nvPr/>
        </p:nvSpPr>
        <p:spPr>
          <a:xfrm>
            <a:off x="637782" y="3165542"/>
            <a:ext cx="8110681" cy="1200329"/>
          </a:xfrm>
          <a:prstGeom prst="rect">
            <a:avLst/>
          </a:prstGeom>
          <a:solidFill>
            <a:schemeClr val="accent6">
              <a:lumMod val="20000"/>
              <a:lumOff val="80000"/>
            </a:schemeClr>
          </a:solidFill>
        </p:spPr>
        <p:txBody>
          <a:bodyPr wrap="square">
            <a:spAutoFit/>
          </a:bodyPr>
          <a:lstStyle/>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coefficient of determination (COD, or R</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standard error of estimate (SEE).</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a range of inference measures to assess the suitability of the regression model fit to the data set.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80824AA-1D9B-491A-AF92-10D8839F39F3}"/>
              </a:ext>
            </a:extLst>
          </p:cNvPr>
          <p:cNvSpPr/>
          <p:nvPr/>
        </p:nvSpPr>
        <p:spPr>
          <a:xfrm>
            <a:off x="638338" y="5013566"/>
            <a:ext cx="8110125" cy="646331"/>
          </a:xfrm>
          <a:prstGeom prst="rect">
            <a:avLst/>
          </a:prstGeom>
          <a:solidFill>
            <a:schemeClr val="accent5">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An alternative approach to calculating the regression line in Excel is just to right-click on one of the data points in the graph and select Add T</a:t>
            </a:r>
            <a:r>
              <a:rPr lang="en-GB" u="sng" dirty="0">
                <a:latin typeface="Calibri" panose="020F0502020204030204" pitchFamily="34" charset="0"/>
                <a:ea typeface="Times New Roman" panose="02020603050405020304" pitchFamily="18" charset="0"/>
                <a:cs typeface="Times New Roman" panose="02020603050405020304" pitchFamily="18" charset="0"/>
              </a:rPr>
              <a:t>r</a:t>
            </a:r>
            <a:r>
              <a:rPr lang="en-GB" dirty="0">
                <a:latin typeface="Calibri" panose="020F0502020204030204" pitchFamily="34" charset="0"/>
                <a:ea typeface="Times New Roman" panose="02020603050405020304" pitchFamily="18" charset="0"/>
                <a:cs typeface="Times New Roman" panose="02020603050405020304" pitchFamily="18" charset="0"/>
              </a:rPr>
              <a:t>endline option from the box </a:t>
            </a:r>
            <a:endParaRPr lang="en-GB" dirty="0"/>
          </a:p>
        </p:txBody>
      </p:sp>
    </p:spTree>
    <p:extLst>
      <p:ext uri="{BB962C8B-B14F-4D97-AF65-F5344CB8AC3E}">
        <p14:creationId xmlns:p14="http://schemas.microsoft.com/office/powerpoint/2010/main" val="2253727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Residuals – Excel</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33</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5B33640-FE01-4AD6-9260-920C639A12AD}"/>
              </a:ext>
            </a:extLst>
          </p:cNvPr>
          <p:cNvSpPr/>
          <p:nvPr/>
        </p:nvSpPr>
        <p:spPr>
          <a:xfrm>
            <a:off x="501146" y="1268760"/>
            <a:ext cx="2126638" cy="369331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we already pointed out, there is obviously a degree of error between observed values of y and those estimated by the regression line (ŷ).  These errors, or the differences, are also called the </a:t>
            </a:r>
            <a:r>
              <a:rPr lang="en-GB" b="1" dirty="0">
                <a:latin typeface="Calibri" panose="020F0502020204030204" pitchFamily="34" charset="0"/>
                <a:ea typeface="Times New Roman" panose="02020603050405020304" pitchFamily="18" charset="0"/>
                <a:cs typeface="Times New Roman" panose="02020603050405020304" pitchFamily="18" charset="0"/>
              </a:rPr>
              <a:t>residuals</a:t>
            </a:r>
            <a:r>
              <a:rPr lang="en-GB" dirty="0">
                <a:latin typeface="Calibri" panose="020F0502020204030204" pitchFamily="34" charset="0"/>
                <a:ea typeface="Times New Roman" panose="02020603050405020304" pitchFamily="18" charset="0"/>
                <a:cs typeface="Times New Roman" panose="02020603050405020304" pitchFamily="18" charset="0"/>
              </a:rPr>
              <a:t> and are defined by equation (9.10).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3CD7E5-63C3-4975-9732-BAA5CABC54F4}"/>
              </a:ext>
            </a:extLst>
          </p:cNvPr>
          <p:cNvPicPr>
            <a:picLocks noChangeAspect="1"/>
          </p:cNvPicPr>
          <p:nvPr/>
        </p:nvPicPr>
        <p:blipFill>
          <a:blip r:embed="rId2"/>
          <a:stretch>
            <a:fillRect/>
          </a:stretch>
        </p:blipFill>
        <p:spPr>
          <a:xfrm>
            <a:off x="500034" y="5074954"/>
            <a:ext cx="2200000" cy="514286"/>
          </a:xfrm>
          <a:prstGeom prst="rect">
            <a:avLst/>
          </a:prstGeom>
        </p:spPr>
      </p:pic>
      <p:pic>
        <p:nvPicPr>
          <p:cNvPr id="8" name="Picture 7">
            <a:extLst>
              <a:ext uri="{FF2B5EF4-FFF2-40B4-BE49-F238E27FC236}">
                <a16:creationId xmlns:a16="http://schemas.microsoft.com/office/drawing/2014/main" id="{61502EE2-2849-4D2E-A51D-0ED8C536E531}"/>
              </a:ext>
            </a:extLst>
          </p:cNvPr>
          <p:cNvPicPr/>
          <p:nvPr/>
        </p:nvPicPr>
        <p:blipFill>
          <a:blip r:embed="rId3"/>
          <a:stretch>
            <a:fillRect/>
          </a:stretch>
        </p:blipFill>
        <p:spPr>
          <a:xfrm>
            <a:off x="2728432" y="1278022"/>
            <a:ext cx="6201256" cy="4383225"/>
          </a:xfrm>
          <a:prstGeom prst="rect">
            <a:avLst/>
          </a:prstGeom>
        </p:spPr>
      </p:pic>
    </p:spTree>
    <p:extLst>
      <p:ext uri="{BB962C8B-B14F-4D97-AF65-F5344CB8AC3E}">
        <p14:creationId xmlns:p14="http://schemas.microsoft.com/office/powerpoint/2010/main" val="65956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Sum of squares defined (1/2)</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34</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D552BEA-C07E-49AE-895B-9448DB3384CA}"/>
              </a:ext>
            </a:extLst>
          </p:cNvPr>
          <p:cNvSpPr/>
          <p:nvPr/>
        </p:nvSpPr>
        <p:spPr>
          <a:xfrm>
            <a:off x="611560" y="1550989"/>
            <a:ext cx="3687013" cy="369331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When conducting regression analysis, it is important to be able to identify three important measures of variation: </a:t>
            </a:r>
            <a:r>
              <a:rPr lang="en-GB" b="1" dirty="0">
                <a:latin typeface="Calibri" panose="020F0502020204030204" pitchFamily="34" charset="0"/>
                <a:ea typeface="Times New Roman" panose="02020603050405020304" pitchFamily="18" charset="0"/>
                <a:cs typeface="Times New Roman" panose="02020603050405020304" pitchFamily="18" charset="0"/>
              </a:rPr>
              <a:t>regression sum of squares</a:t>
            </a:r>
            <a:r>
              <a:rPr lang="en-GB" dirty="0">
                <a:latin typeface="Calibri" panose="020F0502020204030204" pitchFamily="34" charset="0"/>
                <a:ea typeface="Times New Roman" panose="02020603050405020304" pitchFamily="18" charset="0"/>
                <a:cs typeface="Times New Roman" panose="02020603050405020304" pitchFamily="18" charset="0"/>
              </a:rPr>
              <a:t> (SSR), </a:t>
            </a:r>
            <a:r>
              <a:rPr lang="en-GB" b="1" dirty="0">
                <a:latin typeface="Calibri" panose="020F0502020204030204" pitchFamily="34" charset="0"/>
                <a:ea typeface="Times New Roman" panose="02020603050405020304" pitchFamily="18" charset="0"/>
                <a:cs typeface="Times New Roman" panose="02020603050405020304" pitchFamily="18" charset="0"/>
              </a:rPr>
              <a:t>error sum of squares</a:t>
            </a:r>
            <a:r>
              <a:rPr lang="en-GB" dirty="0">
                <a:latin typeface="Calibri" panose="020F0502020204030204" pitchFamily="34" charset="0"/>
                <a:ea typeface="Times New Roman" panose="02020603050405020304" pitchFamily="18" charset="0"/>
                <a:cs typeface="Times New Roman" panose="02020603050405020304" pitchFamily="18" charset="0"/>
              </a:rPr>
              <a:t> (SSE), and </a:t>
            </a:r>
            <a:r>
              <a:rPr lang="en-GB" b="1" dirty="0">
                <a:latin typeface="Calibri" panose="020F0502020204030204" pitchFamily="34" charset="0"/>
                <a:ea typeface="Times New Roman" panose="02020603050405020304" pitchFamily="18" charset="0"/>
                <a:cs typeface="Times New Roman" panose="02020603050405020304" pitchFamily="18" charset="0"/>
              </a:rPr>
              <a:t>total sum of squares</a:t>
            </a:r>
            <a:r>
              <a:rPr lang="en-GB" dirty="0">
                <a:latin typeface="Calibri" panose="020F0502020204030204" pitchFamily="34" charset="0"/>
                <a:ea typeface="Times New Roman" panose="02020603050405020304" pitchFamily="18" charset="0"/>
                <a:cs typeface="Times New Roman" panose="02020603050405020304" pitchFamily="18" charset="0"/>
              </a:rPr>
              <a:t> (SST).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9.38 illustrates the relationship between these different measures.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For the sake of clarity, we are showing only one point </a:t>
            </a:r>
            <a:r>
              <a:rPr lang="en-GB" dirty="0" err="1">
                <a:latin typeface="Calibri" panose="020F0502020204030204" pitchFamily="34" charset="0"/>
                <a:ea typeface="Times New Roman" panose="02020603050405020304" pitchFamily="18" charset="0"/>
                <a:cs typeface="Times New Roman" panose="02020603050405020304" pitchFamily="18" charset="0"/>
              </a:rPr>
              <a:t>y</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i</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A1AD24C-2552-4494-8DCB-324E03349024}"/>
              </a:ext>
            </a:extLst>
          </p:cNvPr>
          <p:cNvPicPr>
            <a:picLocks noChangeAspect="1"/>
          </p:cNvPicPr>
          <p:nvPr/>
        </p:nvPicPr>
        <p:blipFill>
          <a:blip r:embed="rId2"/>
          <a:stretch>
            <a:fillRect/>
          </a:stretch>
        </p:blipFill>
        <p:spPr>
          <a:xfrm>
            <a:off x="4298573" y="1454274"/>
            <a:ext cx="4416802" cy="3949451"/>
          </a:xfrm>
          <a:prstGeom prst="rect">
            <a:avLst/>
          </a:prstGeom>
        </p:spPr>
      </p:pic>
      <p:sp>
        <p:nvSpPr>
          <p:cNvPr id="7" name="TextBox 6">
            <a:extLst>
              <a:ext uri="{FF2B5EF4-FFF2-40B4-BE49-F238E27FC236}">
                <a16:creationId xmlns:a16="http://schemas.microsoft.com/office/drawing/2014/main" id="{1E7EF2CA-D2D5-4754-8158-716E4183E41C}"/>
              </a:ext>
            </a:extLst>
          </p:cNvPr>
          <p:cNvSpPr txBox="1"/>
          <p:nvPr/>
        </p:nvSpPr>
        <p:spPr>
          <a:xfrm>
            <a:off x="5580112" y="5429198"/>
            <a:ext cx="2091278" cy="369332"/>
          </a:xfrm>
          <a:prstGeom prst="rect">
            <a:avLst/>
          </a:prstGeom>
          <a:solidFill>
            <a:schemeClr val="accent5">
              <a:lumMod val="20000"/>
              <a:lumOff val="80000"/>
            </a:schemeClr>
          </a:solidFill>
        </p:spPr>
        <p:txBody>
          <a:bodyPr wrap="none" rtlCol="0">
            <a:spAutoFit/>
          </a:bodyPr>
          <a:lstStyle/>
          <a:p>
            <a:r>
              <a:rPr lang="en-GB" dirty="0"/>
              <a:t>SST = SSR + SSE</a:t>
            </a:r>
          </a:p>
        </p:txBody>
      </p:sp>
    </p:spTree>
    <p:extLst>
      <p:ext uri="{BB962C8B-B14F-4D97-AF65-F5344CB8AC3E}">
        <p14:creationId xmlns:p14="http://schemas.microsoft.com/office/powerpoint/2010/main" val="1453656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Sum of squares defined (2/2)</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35</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4952ABF-F882-4322-AA7A-7C364FC6A1FC}"/>
              </a:ext>
            </a:extLst>
          </p:cNvPr>
          <p:cNvSpPr/>
          <p:nvPr/>
        </p:nvSpPr>
        <p:spPr>
          <a:xfrm>
            <a:off x="500034" y="1268760"/>
            <a:ext cx="464803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Regression sum of squares (SSR) – sometimes called explained variations is defined as: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9E63027-6BC7-4E1B-BA2A-C3DD4BD74822}"/>
              </a:ext>
            </a:extLst>
          </p:cNvPr>
          <p:cNvPicPr>
            <a:picLocks noChangeAspect="1"/>
          </p:cNvPicPr>
          <p:nvPr/>
        </p:nvPicPr>
        <p:blipFill>
          <a:blip r:embed="rId2"/>
          <a:stretch>
            <a:fillRect/>
          </a:stretch>
        </p:blipFill>
        <p:spPr>
          <a:xfrm>
            <a:off x="5580112" y="1287163"/>
            <a:ext cx="2628571" cy="609524"/>
          </a:xfrm>
          <a:prstGeom prst="rect">
            <a:avLst/>
          </a:prstGeom>
        </p:spPr>
      </p:pic>
      <p:sp>
        <p:nvSpPr>
          <p:cNvPr id="7" name="Rectangle 6">
            <a:extLst>
              <a:ext uri="{FF2B5EF4-FFF2-40B4-BE49-F238E27FC236}">
                <a16:creationId xmlns:a16="http://schemas.microsoft.com/office/drawing/2014/main" id="{5F978654-99DD-44CB-8A26-E1E8A03B023E}"/>
              </a:ext>
            </a:extLst>
          </p:cNvPr>
          <p:cNvSpPr/>
          <p:nvPr/>
        </p:nvSpPr>
        <p:spPr>
          <a:xfrm>
            <a:off x="538048" y="2183743"/>
            <a:ext cx="4610015"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Regression error sum of squares (SSE) – sometimes called unexplained variations is defined as: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04488B6-73E5-4C62-B01B-60E64D67179F}"/>
              </a:ext>
            </a:extLst>
          </p:cNvPr>
          <p:cNvPicPr>
            <a:picLocks noChangeAspect="1"/>
          </p:cNvPicPr>
          <p:nvPr/>
        </p:nvPicPr>
        <p:blipFill>
          <a:blip r:embed="rId3"/>
          <a:stretch>
            <a:fillRect/>
          </a:stretch>
        </p:blipFill>
        <p:spPr>
          <a:xfrm>
            <a:off x="5580112" y="2183742"/>
            <a:ext cx="2723809" cy="600000"/>
          </a:xfrm>
          <a:prstGeom prst="rect">
            <a:avLst/>
          </a:prstGeom>
        </p:spPr>
      </p:pic>
      <p:sp>
        <p:nvSpPr>
          <p:cNvPr id="9" name="Rectangle 8">
            <a:extLst>
              <a:ext uri="{FF2B5EF4-FFF2-40B4-BE49-F238E27FC236}">
                <a16:creationId xmlns:a16="http://schemas.microsoft.com/office/drawing/2014/main" id="{A3322B0F-38C2-4846-816B-3B5B799919BC}"/>
              </a:ext>
            </a:extLst>
          </p:cNvPr>
          <p:cNvSpPr/>
          <p:nvPr/>
        </p:nvSpPr>
        <p:spPr>
          <a:xfrm>
            <a:off x="500033" y="3429000"/>
            <a:ext cx="4610015"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Regression total sum of squares (SST) – sometimes called the total variation is defined as: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53E9C80-3EC3-4B53-90CB-CBA390802293}"/>
              </a:ext>
            </a:extLst>
          </p:cNvPr>
          <p:cNvPicPr>
            <a:picLocks noChangeAspect="1"/>
          </p:cNvPicPr>
          <p:nvPr/>
        </p:nvPicPr>
        <p:blipFill>
          <a:blip r:embed="rId4"/>
          <a:stretch>
            <a:fillRect/>
          </a:stretch>
        </p:blipFill>
        <p:spPr>
          <a:xfrm>
            <a:off x="5580112" y="3535356"/>
            <a:ext cx="2580952" cy="514286"/>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FE1C107-472B-4373-B5A3-5284C3658402}"/>
                  </a:ext>
                </a:extLst>
              </p:cNvPr>
              <p:cNvSpPr/>
              <p:nvPr/>
            </p:nvSpPr>
            <p:spPr>
              <a:xfrm>
                <a:off x="532438" y="4343983"/>
                <a:ext cx="5623738"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above equations include the following symbols: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hangingPunct="0">
                  <a:spcBef>
                    <a:spcPts val="0"/>
                  </a:spcBef>
                  <a:spcAft>
                    <a:spcPts val="0"/>
                  </a:spcAft>
                </a:pP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y</a:t>
                </a:r>
                <a:r>
                  <a:rPr lang="en-GB" sz="1800" baseline="-25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actual data or observation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hangingPunct="0">
                  <a:spcBef>
                    <a:spcPts val="0"/>
                  </a:spcBef>
                  <a:spcAft>
                    <a:spcPts val="0"/>
                  </a:spcAft>
                </a:pP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𝑦</m:t>
                        </m:r>
                      </m:e>
                    </m:acc>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the mean value of actual data set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hangingPunct="0">
                  <a:spcBef>
                    <a:spcPts val="0"/>
                  </a:spcBef>
                  <a:spcAft>
                    <a:spcPts val="0"/>
                  </a:spcAft>
                </a:pPr>
                <a:r>
                  <a:rPr lang="en-GB" sz="1800" dirty="0" err="1">
                    <a:effectLst/>
                    <a:latin typeface="Calibri" panose="020F0502020204030204" pitchFamily="34" charset="0"/>
                    <a:ea typeface="Times New Roman" panose="02020603050405020304" pitchFamily="18" charset="0"/>
                    <a:cs typeface="Calibri" panose="020F0502020204030204" pitchFamily="34" charset="0"/>
                  </a:rPr>
                  <a:t>ŷ</a:t>
                </a:r>
                <a:r>
                  <a:rPr lang="en-GB" sz="1800" baseline="-25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predicted data using the regression model</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1FE1C107-472B-4373-B5A3-5284C3658402}"/>
                  </a:ext>
                </a:extLst>
              </p:cNvPr>
              <p:cNvSpPr>
                <a:spLocks noRot="1" noChangeAspect="1" noMove="1" noResize="1" noEditPoints="1" noAdjustHandles="1" noChangeArrowheads="1" noChangeShapeType="1" noTextEdit="1"/>
              </p:cNvSpPr>
              <p:nvPr/>
            </p:nvSpPr>
            <p:spPr>
              <a:xfrm>
                <a:off x="532438" y="4343983"/>
                <a:ext cx="5623738" cy="1477328"/>
              </a:xfrm>
              <a:prstGeom prst="rect">
                <a:avLst/>
              </a:prstGeom>
              <a:blipFill>
                <a:blip r:embed="rId5"/>
                <a:stretch>
                  <a:fillRect l="-867" t="-2479" b="-578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B00AF173-E85E-41B1-918B-1591B0527497}"/>
              </a:ext>
            </a:extLst>
          </p:cNvPr>
          <p:cNvSpPr/>
          <p:nvPr/>
        </p:nvSpPr>
        <p:spPr>
          <a:xfrm>
            <a:off x="6156176" y="5101886"/>
            <a:ext cx="1609736" cy="369332"/>
          </a:xfrm>
          <a:prstGeom prst="rect">
            <a:avLst/>
          </a:prstGeom>
          <a:solidFill>
            <a:schemeClr val="accent4">
              <a:lumMod val="40000"/>
              <a:lumOff val="60000"/>
            </a:schemeClr>
          </a:solidFill>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SST = SSR + SSE</a:t>
            </a:r>
            <a:endParaRPr lang="en-GB" dirty="0"/>
          </a:p>
        </p:txBody>
      </p:sp>
    </p:spTree>
    <p:extLst>
      <p:ext uri="{BB962C8B-B14F-4D97-AF65-F5344CB8AC3E}">
        <p14:creationId xmlns:p14="http://schemas.microsoft.com/office/powerpoint/2010/main" val="261084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8B09-84DC-42DF-A12F-95A32810193F}"/>
              </a:ext>
            </a:extLst>
          </p:cNvPr>
          <p:cNvSpPr>
            <a:spLocks noGrp="1"/>
          </p:cNvSpPr>
          <p:nvPr>
            <p:ph type="ctrTitle"/>
          </p:nvPr>
        </p:nvSpPr>
        <p:spPr>
          <a:xfrm>
            <a:off x="500034" y="285728"/>
            <a:ext cx="8176422" cy="714380"/>
          </a:xfrm>
        </p:spPr>
        <p:txBody>
          <a:bodyPr/>
          <a:lstStyle/>
          <a:p>
            <a:r>
              <a:rPr lang="en-GB" dirty="0"/>
              <a:t>Test how well the model fits the data (1/2)</a:t>
            </a:r>
          </a:p>
        </p:txBody>
      </p:sp>
      <p:sp>
        <p:nvSpPr>
          <p:cNvPr id="3" name="Slide Number Placeholder 2">
            <a:extLst>
              <a:ext uri="{FF2B5EF4-FFF2-40B4-BE49-F238E27FC236}">
                <a16:creationId xmlns:a16="http://schemas.microsoft.com/office/drawing/2014/main" id="{B110ECCD-36ED-4402-885B-5FBDB6997B01}"/>
              </a:ext>
            </a:extLst>
          </p:cNvPr>
          <p:cNvSpPr>
            <a:spLocks noGrp="1"/>
          </p:cNvSpPr>
          <p:nvPr>
            <p:ph type="sldNum" sz="quarter" idx="10"/>
          </p:nvPr>
        </p:nvSpPr>
        <p:spPr/>
        <p:txBody>
          <a:bodyPr/>
          <a:lstStyle/>
          <a:p>
            <a:pPr>
              <a:defRPr/>
            </a:pPr>
            <a:fld id="{EE5211DE-3088-474A-B06D-0C81E0A02B56}" type="slidenum">
              <a:rPr lang="en-GB" smtClean="0"/>
              <a:pPr>
                <a:defRPr/>
              </a:pPr>
              <a:t>36</a:t>
            </a:fld>
            <a:endParaRPr lang="en-GB" dirty="0"/>
          </a:p>
        </p:txBody>
      </p:sp>
      <p:sp>
        <p:nvSpPr>
          <p:cNvPr id="4" name="Footer Placeholder 3">
            <a:extLst>
              <a:ext uri="{FF2B5EF4-FFF2-40B4-BE49-F238E27FC236}">
                <a16:creationId xmlns:a16="http://schemas.microsoft.com/office/drawing/2014/main" id="{0EB1B562-D847-4D70-BDAF-9F4AC43B017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BFDF2A02-3790-48BA-AB72-901FF117C408}"/>
              </a:ext>
            </a:extLst>
          </p:cNvPr>
          <p:cNvSpPr/>
          <p:nvPr/>
        </p:nvSpPr>
        <p:spPr>
          <a:xfrm>
            <a:off x="611560" y="1268760"/>
            <a:ext cx="8064896" cy="1200329"/>
          </a:xfrm>
          <a:prstGeom prst="rect">
            <a:avLst/>
          </a:prstGeom>
          <a:solidFill>
            <a:schemeClr val="accent4">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Of the many methods used to assess how good is the regression line (or the model) we shall discuss: (a) Residuals and the Standard Error of the Estimate (SEE), and (b) Coefficient of Determination (COD), or R-squared. These two methods measure two completely different properties of the model.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B93C605-4BFC-4403-9AA9-228B801D95A2}"/>
              </a:ext>
            </a:extLst>
          </p:cNvPr>
          <p:cNvSpPr/>
          <p:nvPr/>
        </p:nvSpPr>
        <p:spPr>
          <a:xfrm>
            <a:off x="611559" y="2642364"/>
            <a:ext cx="3083536" cy="369332"/>
          </a:xfrm>
          <a:prstGeom prst="rect">
            <a:avLst/>
          </a:prstGeom>
          <a:solidFill>
            <a:schemeClr val="accent2">
              <a:lumMod val="20000"/>
              <a:lumOff val="80000"/>
            </a:schemeClr>
          </a:solidFill>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Standard Error of the Estimate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8FD56FB-A8CD-4577-85F8-2B8F18A01265}"/>
                  </a:ext>
                </a:extLst>
              </p:cNvPr>
              <p:cNvSpPr/>
              <p:nvPr/>
            </p:nvSpPr>
            <p:spPr>
              <a:xfrm>
                <a:off x="555797" y="3064614"/>
                <a:ext cx="8064896"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Residuals play an important role in establishing if we selected the correct model to fit the dataset. One of the first steps is to calculate the residuals, which as we now know, are the difference between the actual values (y) and predicted values (</a:t>
                </a: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𝑦</m:t>
                        </m:r>
                      </m:e>
                    </m:acc>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The next step is to calculate the standard deviation for these residuals. This measure, or statistic, is known as the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standard error of the estimate (SEE)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p>
            </p:txBody>
          </p:sp>
        </mc:Choice>
        <mc:Fallback xmlns="">
          <p:sp>
            <p:nvSpPr>
              <p:cNvPr id="8" name="Rectangle 7">
                <a:extLst>
                  <a:ext uri="{FF2B5EF4-FFF2-40B4-BE49-F238E27FC236}">
                    <a16:creationId xmlns:a16="http://schemas.microsoft.com/office/drawing/2014/main" id="{48FD56FB-A8CD-4577-85F8-2B8F18A01265}"/>
                  </a:ext>
                </a:extLst>
              </p:cNvPr>
              <p:cNvSpPr>
                <a:spLocks noRot="1" noChangeAspect="1" noMove="1" noResize="1" noEditPoints="1" noAdjustHandles="1" noChangeArrowheads="1" noChangeShapeType="1" noTextEdit="1"/>
              </p:cNvSpPr>
              <p:nvPr/>
            </p:nvSpPr>
            <p:spPr>
              <a:xfrm>
                <a:off x="555797" y="3064614"/>
                <a:ext cx="8064896" cy="1477328"/>
              </a:xfrm>
              <a:prstGeom prst="rect">
                <a:avLst/>
              </a:prstGeom>
              <a:blipFill>
                <a:blip r:embed="rId2"/>
                <a:stretch>
                  <a:fillRect l="-605" t="-2479" r="-680" b="-5785"/>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0F5FB7AD-A5E8-4B07-A9C1-9DEE3D1F15D1}"/>
              </a:ext>
            </a:extLst>
          </p:cNvPr>
          <p:cNvPicPr>
            <a:picLocks noChangeAspect="1"/>
          </p:cNvPicPr>
          <p:nvPr/>
        </p:nvPicPr>
        <p:blipFill>
          <a:blip r:embed="rId3"/>
          <a:stretch>
            <a:fillRect/>
          </a:stretch>
        </p:blipFill>
        <p:spPr>
          <a:xfrm>
            <a:off x="605548" y="4594860"/>
            <a:ext cx="2561410" cy="985940"/>
          </a:xfrm>
          <a:prstGeom prst="rect">
            <a:avLst/>
          </a:prstGeom>
        </p:spPr>
      </p:pic>
      <p:sp>
        <p:nvSpPr>
          <p:cNvPr id="11" name="Rectangle 10">
            <a:extLst>
              <a:ext uri="{FF2B5EF4-FFF2-40B4-BE49-F238E27FC236}">
                <a16:creationId xmlns:a16="http://schemas.microsoft.com/office/drawing/2014/main" id="{849AAFC3-34AA-4C35-923C-558C3E0F9A00}"/>
              </a:ext>
            </a:extLst>
          </p:cNvPr>
          <p:cNvSpPr/>
          <p:nvPr/>
        </p:nvSpPr>
        <p:spPr>
          <a:xfrm>
            <a:off x="3462348" y="4848964"/>
            <a:ext cx="5199236" cy="923330"/>
          </a:xfrm>
          <a:prstGeom prst="rect">
            <a:avLst/>
          </a:prstGeom>
          <a:solidFill>
            <a:schemeClr val="accent3">
              <a:lumMod val="20000"/>
              <a:lumOff val="80000"/>
            </a:schemeClr>
          </a:solidFill>
        </p:spPr>
        <p:txBody>
          <a:bodyPr wrap="square">
            <a:spAutoFit/>
          </a:bodyPr>
          <a:lstStyle/>
          <a:p>
            <a:r>
              <a:rPr lang="en-GB" dirty="0"/>
              <a:t>When comparing different regression models we want this to be as small as possible compared to the other model(s).</a:t>
            </a:r>
          </a:p>
        </p:txBody>
      </p:sp>
    </p:spTree>
    <p:extLst>
      <p:ext uri="{BB962C8B-B14F-4D97-AF65-F5344CB8AC3E}">
        <p14:creationId xmlns:p14="http://schemas.microsoft.com/office/powerpoint/2010/main" val="1385247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8B09-84DC-42DF-A12F-95A32810193F}"/>
              </a:ext>
            </a:extLst>
          </p:cNvPr>
          <p:cNvSpPr>
            <a:spLocks noGrp="1"/>
          </p:cNvSpPr>
          <p:nvPr>
            <p:ph type="ctrTitle"/>
          </p:nvPr>
        </p:nvSpPr>
        <p:spPr>
          <a:xfrm>
            <a:off x="500034" y="285728"/>
            <a:ext cx="8176422" cy="714380"/>
          </a:xfrm>
        </p:spPr>
        <p:txBody>
          <a:bodyPr/>
          <a:lstStyle/>
          <a:p>
            <a:r>
              <a:rPr lang="en-GB" dirty="0"/>
              <a:t>Test how well the model fits the data (2/2)</a:t>
            </a:r>
          </a:p>
        </p:txBody>
      </p:sp>
      <p:sp>
        <p:nvSpPr>
          <p:cNvPr id="3" name="Slide Number Placeholder 2">
            <a:extLst>
              <a:ext uri="{FF2B5EF4-FFF2-40B4-BE49-F238E27FC236}">
                <a16:creationId xmlns:a16="http://schemas.microsoft.com/office/drawing/2014/main" id="{B110ECCD-36ED-4402-885B-5FBDB6997B01}"/>
              </a:ext>
            </a:extLst>
          </p:cNvPr>
          <p:cNvSpPr>
            <a:spLocks noGrp="1"/>
          </p:cNvSpPr>
          <p:nvPr>
            <p:ph type="sldNum" sz="quarter" idx="10"/>
          </p:nvPr>
        </p:nvSpPr>
        <p:spPr/>
        <p:txBody>
          <a:bodyPr/>
          <a:lstStyle/>
          <a:p>
            <a:pPr>
              <a:defRPr/>
            </a:pPr>
            <a:fld id="{EE5211DE-3088-474A-B06D-0C81E0A02B56}" type="slidenum">
              <a:rPr lang="en-GB" smtClean="0"/>
              <a:pPr>
                <a:defRPr/>
              </a:pPr>
              <a:t>37</a:t>
            </a:fld>
            <a:endParaRPr lang="en-GB" dirty="0"/>
          </a:p>
        </p:txBody>
      </p:sp>
      <p:sp>
        <p:nvSpPr>
          <p:cNvPr id="4" name="Footer Placeholder 3">
            <a:extLst>
              <a:ext uri="{FF2B5EF4-FFF2-40B4-BE49-F238E27FC236}">
                <a16:creationId xmlns:a16="http://schemas.microsoft.com/office/drawing/2014/main" id="{0EB1B562-D847-4D70-BDAF-9F4AC43B0173}"/>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3168367A-3A5B-4E50-9DFA-A6FFE7F98A18}"/>
              </a:ext>
            </a:extLst>
          </p:cNvPr>
          <p:cNvSpPr/>
          <p:nvPr/>
        </p:nvSpPr>
        <p:spPr>
          <a:xfrm>
            <a:off x="611560" y="1268760"/>
            <a:ext cx="4196918" cy="369332"/>
          </a:xfrm>
          <a:prstGeom prst="rect">
            <a:avLst/>
          </a:prstGeom>
          <a:solidFill>
            <a:schemeClr val="accent6">
              <a:lumMod val="20000"/>
              <a:lumOff val="80000"/>
            </a:schemeClr>
          </a:solidFill>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Coefficient of Determination or R-squared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3EDE09A-03BF-46AB-9B4B-F6A03E605815}"/>
              </a:ext>
            </a:extLst>
          </p:cNvPr>
          <p:cNvSpPr/>
          <p:nvPr/>
        </p:nvSpPr>
        <p:spPr>
          <a:xfrm>
            <a:off x="611560" y="1735654"/>
            <a:ext cx="8064896"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opposed to the SEE that measures how “close” are the estimated values from the actual values, the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coefficient of determination (COD)</a:t>
            </a:r>
            <a:r>
              <a:rPr lang="en-GB" dirty="0">
                <a:latin typeface="Calibri" panose="020F0502020204030204" pitchFamily="34" charset="0"/>
                <a:ea typeface="Times New Roman" panose="02020603050405020304" pitchFamily="18" charset="0"/>
                <a:cs typeface="Times New Roman" panose="02020603050405020304" pitchFamily="18" charset="0"/>
              </a:rPr>
              <a:t> has a different purpose.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68DACF2-13B3-4719-BC0E-986F71CCF357}"/>
              </a:ext>
            </a:extLst>
          </p:cNvPr>
          <p:cNvSpPr/>
          <p:nvPr/>
        </p:nvSpPr>
        <p:spPr>
          <a:xfrm>
            <a:off x="610440" y="2429006"/>
            <a:ext cx="8064896"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Given that the regression line effectively summarises the relationship between x and y, then the line will only partially explain the variability of the observed values. The total variability of y can be split into two components: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934A939-D0EB-4A94-A37A-00746322EF28}"/>
              </a:ext>
            </a:extLst>
          </p:cNvPr>
          <p:cNvSpPr/>
          <p:nvPr/>
        </p:nvSpPr>
        <p:spPr>
          <a:xfrm>
            <a:off x="655275" y="3543085"/>
            <a:ext cx="4105576" cy="1200329"/>
          </a:xfrm>
          <a:prstGeom prst="rect">
            <a:avLst/>
          </a:prstGeom>
        </p:spPr>
        <p:txBody>
          <a:bodyPr wrap="square">
            <a:spAutoFit/>
          </a:bodyPr>
          <a:lstStyle/>
          <a:p>
            <a:pPr marL="342900" marR="0" lvl="0" indent="-342900" hangingPunct="0">
              <a:spcBef>
                <a:spcPts val="0"/>
              </a:spcBef>
              <a:spcAft>
                <a:spcPts val="0"/>
              </a:spcAft>
              <a:buFont typeface="+mj-lt"/>
              <a:buAutoNum type="romanLcParenBoth"/>
            </a:pPr>
            <a:r>
              <a:rPr lang="en-GB" dirty="0">
                <a:latin typeface="Calibri" panose="020F0502020204030204" pitchFamily="34" charset="0"/>
                <a:ea typeface="Times New Roman" panose="02020603050405020304" pitchFamily="18" charset="0"/>
                <a:cs typeface="Calibri" panose="020F0502020204030204" pitchFamily="34" charset="0"/>
              </a:rPr>
              <a:t>variability explained or accounted for by the regression line.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mj-lt"/>
              <a:buAutoNum type="romanLcParenBoth"/>
            </a:pPr>
            <a:r>
              <a:rPr lang="en-GB" dirty="0">
                <a:latin typeface="Calibri" panose="020F0502020204030204" pitchFamily="34" charset="0"/>
                <a:ea typeface="Times New Roman" panose="02020603050405020304" pitchFamily="18" charset="0"/>
                <a:cs typeface="Calibri" panose="020F0502020204030204" pitchFamily="34" charset="0"/>
              </a:rPr>
              <a:t>unexplained variability as indicated by the residuals.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3ECE5FD0-492F-422B-9B5E-B91D6A3F3D4C}"/>
              </a:ext>
            </a:extLst>
          </p:cNvPr>
          <p:cNvPicPr>
            <a:picLocks noChangeAspect="1"/>
          </p:cNvPicPr>
          <p:nvPr/>
        </p:nvPicPr>
        <p:blipFill>
          <a:blip r:embed="rId2"/>
          <a:stretch>
            <a:fillRect/>
          </a:stretch>
        </p:blipFill>
        <p:spPr>
          <a:xfrm>
            <a:off x="5069366" y="3459945"/>
            <a:ext cx="3605970" cy="1506861"/>
          </a:xfrm>
          <a:prstGeom prst="rect">
            <a:avLst/>
          </a:prstGeom>
        </p:spPr>
      </p:pic>
      <p:sp>
        <p:nvSpPr>
          <p:cNvPr id="12" name="Rectangle 11">
            <a:extLst>
              <a:ext uri="{FF2B5EF4-FFF2-40B4-BE49-F238E27FC236}">
                <a16:creationId xmlns:a16="http://schemas.microsoft.com/office/drawing/2014/main" id="{39073EDB-CCAE-4F2F-8230-E0D96DDB16F3}"/>
              </a:ext>
            </a:extLst>
          </p:cNvPr>
          <p:cNvSpPr/>
          <p:nvPr/>
        </p:nvSpPr>
        <p:spPr>
          <a:xfrm>
            <a:off x="655275" y="4752359"/>
            <a:ext cx="4193007" cy="369332"/>
          </a:xfrm>
          <a:prstGeom prst="rect">
            <a:avLst/>
          </a:prstGeom>
          <a:solidFill>
            <a:schemeClr val="accent2">
              <a:lumMod val="20000"/>
              <a:lumOff val="80000"/>
            </a:schemeClr>
          </a:solidFill>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COD = (Correlation Coefficient)</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 R</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(or r</a:t>
            </a:r>
            <a:r>
              <a:rPr lang="en-GB" baseline="30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dirty="0"/>
          </a:p>
        </p:txBody>
      </p:sp>
      <p:sp>
        <p:nvSpPr>
          <p:cNvPr id="13" name="Rectangle 12">
            <a:extLst>
              <a:ext uri="{FF2B5EF4-FFF2-40B4-BE49-F238E27FC236}">
                <a16:creationId xmlns:a16="http://schemas.microsoft.com/office/drawing/2014/main" id="{0109498D-08DC-42E8-8FD5-1DB18FE98269}"/>
              </a:ext>
            </a:extLst>
          </p:cNvPr>
          <p:cNvSpPr/>
          <p:nvPr/>
        </p:nvSpPr>
        <p:spPr>
          <a:xfrm>
            <a:off x="655275" y="5266074"/>
            <a:ext cx="8165197" cy="646331"/>
          </a:xfrm>
          <a:prstGeom prst="rect">
            <a:avLst/>
          </a:prstGeom>
          <a:solidFill>
            <a:schemeClr val="accent3">
              <a:lumMod val="20000"/>
              <a:lumOff val="80000"/>
            </a:schemeClr>
          </a:solidFill>
        </p:spPr>
        <p:txBody>
          <a:bodyPr wrap="square">
            <a:spAutoFit/>
          </a:bodyPr>
          <a:lstStyle/>
          <a:p>
            <a:r>
              <a:rPr lang="en-GB" dirty="0"/>
              <a:t>When comparing different regression models we want this to be closer to 100% compared to the other model (s).</a:t>
            </a:r>
          </a:p>
        </p:txBody>
      </p:sp>
    </p:spTree>
    <p:extLst>
      <p:ext uri="{BB962C8B-B14F-4D97-AF65-F5344CB8AC3E}">
        <p14:creationId xmlns:p14="http://schemas.microsoft.com/office/powerpoint/2010/main" val="3336994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8B09-84DC-42DF-A12F-95A32810193F}"/>
              </a:ext>
            </a:extLst>
          </p:cNvPr>
          <p:cNvSpPr>
            <a:spLocks noGrp="1"/>
          </p:cNvSpPr>
          <p:nvPr>
            <p:ph type="ctrTitle"/>
          </p:nvPr>
        </p:nvSpPr>
        <p:spPr>
          <a:xfrm>
            <a:off x="500034" y="285728"/>
            <a:ext cx="8176422" cy="714380"/>
          </a:xfrm>
        </p:spPr>
        <p:txBody>
          <a:bodyPr/>
          <a:lstStyle/>
          <a:p>
            <a:r>
              <a:rPr lang="en-GB" dirty="0"/>
              <a:t>Example 9.6 - Excel solution </a:t>
            </a:r>
          </a:p>
        </p:txBody>
      </p:sp>
      <p:sp>
        <p:nvSpPr>
          <p:cNvPr id="3" name="Slide Number Placeholder 2">
            <a:extLst>
              <a:ext uri="{FF2B5EF4-FFF2-40B4-BE49-F238E27FC236}">
                <a16:creationId xmlns:a16="http://schemas.microsoft.com/office/drawing/2014/main" id="{B110ECCD-36ED-4402-885B-5FBDB6997B01}"/>
              </a:ext>
            </a:extLst>
          </p:cNvPr>
          <p:cNvSpPr>
            <a:spLocks noGrp="1"/>
          </p:cNvSpPr>
          <p:nvPr>
            <p:ph type="sldNum" sz="quarter" idx="10"/>
          </p:nvPr>
        </p:nvSpPr>
        <p:spPr/>
        <p:txBody>
          <a:bodyPr/>
          <a:lstStyle/>
          <a:p>
            <a:pPr>
              <a:defRPr/>
            </a:pPr>
            <a:fld id="{EE5211DE-3088-474A-B06D-0C81E0A02B56}" type="slidenum">
              <a:rPr lang="en-GB" smtClean="0"/>
              <a:pPr>
                <a:defRPr/>
              </a:pPr>
              <a:t>38</a:t>
            </a:fld>
            <a:endParaRPr lang="en-GB" dirty="0"/>
          </a:p>
        </p:txBody>
      </p:sp>
      <p:sp>
        <p:nvSpPr>
          <p:cNvPr id="4" name="Footer Placeholder 3">
            <a:extLst>
              <a:ext uri="{FF2B5EF4-FFF2-40B4-BE49-F238E27FC236}">
                <a16:creationId xmlns:a16="http://schemas.microsoft.com/office/drawing/2014/main" id="{0EB1B562-D847-4D70-BDAF-9F4AC43B0173}"/>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82E48C2-123F-4C24-BEAD-4F9B92E8D80A}"/>
              </a:ext>
            </a:extLst>
          </p:cNvPr>
          <p:cNvSpPr/>
          <p:nvPr/>
        </p:nvSpPr>
        <p:spPr>
          <a:xfrm>
            <a:off x="500034" y="1196752"/>
            <a:ext cx="2199758" cy="3970318"/>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Re-consider the Example 9.1 data set and test the linear regression model reliability. Figure </a:t>
            </a:r>
            <a:r>
              <a:rPr lang="en-US" dirty="0">
                <a:latin typeface="Calibri" panose="020F0502020204030204" pitchFamily="34" charset="0"/>
                <a:ea typeface="Times New Roman" panose="02020603050405020304" pitchFamily="18" charset="0"/>
                <a:cs typeface="Times New Roman" panose="02020603050405020304" pitchFamily="18" charset="0"/>
              </a:rPr>
              <a:t>9.42</a:t>
            </a:r>
            <a:r>
              <a:rPr lang="en-GB" dirty="0">
                <a:latin typeface="Calibri" panose="020F0502020204030204" pitchFamily="34" charset="0"/>
                <a:ea typeface="Times New Roman" panose="02020603050405020304" pitchFamily="18" charset="0"/>
                <a:cs typeface="Times New Roman" panose="02020603050405020304" pitchFamily="18" charset="0"/>
              </a:rPr>
              <a:t> illustrates the Excel solution to calculate the coefficient of determination and the standard error of the estimate (again rows 10-40 are hidden in this Figure).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B222C2-6936-4E7E-BB19-3BF7B6503EDA}"/>
              </a:ext>
            </a:extLst>
          </p:cNvPr>
          <p:cNvPicPr/>
          <p:nvPr/>
        </p:nvPicPr>
        <p:blipFill>
          <a:blip r:embed="rId2"/>
          <a:stretch>
            <a:fillRect/>
          </a:stretch>
        </p:blipFill>
        <p:spPr>
          <a:xfrm>
            <a:off x="2699792" y="1340768"/>
            <a:ext cx="6229896" cy="4392488"/>
          </a:xfrm>
          <a:prstGeom prst="rect">
            <a:avLst/>
          </a:prstGeom>
        </p:spPr>
      </p:pic>
    </p:spTree>
    <p:extLst>
      <p:ext uri="{BB962C8B-B14F-4D97-AF65-F5344CB8AC3E}">
        <p14:creationId xmlns:p14="http://schemas.microsoft.com/office/powerpoint/2010/main" val="3987415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(1/7)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39</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0C1B606-543E-4067-BAAA-6C30E05DB846}"/>
              </a:ext>
            </a:extLst>
          </p:cNvPr>
          <p:cNvSpPr/>
          <p:nvPr/>
        </p:nvSpPr>
        <p:spPr>
          <a:xfrm>
            <a:off x="611560" y="1268760"/>
            <a:ext cx="2118722"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Input data into SPSS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B3DEF54-E757-491F-9537-8302F834F57E}"/>
              </a:ext>
            </a:extLst>
          </p:cNvPr>
          <p:cNvSpPr/>
          <p:nvPr/>
        </p:nvSpPr>
        <p:spPr>
          <a:xfrm>
            <a:off x="1403648" y="2112336"/>
            <a:ext cx="3955314"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(Only the first 6 rows of data are shown)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D5D1CFC-DD84-4A88-9A97-895A07D9499C}"/>
              </a:ext>
            </a:extLst>
          </p:cNvPr>
          <p:cNvPicPr/>
          <p:nvPr/>
        </p:nvPicPr>
        <p:blipFill>
          <a:blip r:embed="rId2"/>
          <a:stretch>
            <a:fillRect/>
          </a:stretch>
        </p:blipFill>
        <p:spPr>
          <a:xfrm>
            <a:off x="1979712" y="2750320"/>
            <a:ext cx="4536504" cy="2334864"/>
          </a:xfrm>
          <a:prstGeom prst="rect">
            <a:avLst/>
          </a:prstGeom>
        </p:spPr>
      </p:pic>
    </p:spTree>
    <p:extLst>
      <p:ext uri="{BB962C8B-B14F-4D97-AF65-F5344CB8AC3E}">
        <p14:creationId xmlns:p14="http://schemas.microsoft.com/office/powerpoint/2010/main" val="78016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(1/3)</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4</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A2FC502A-ED70-4382-9BD5-3876BFE75361}"/>
              </a:ext>
            </a:extLst>
          </p:cNvPr>
          <p:cNvSpPr/>
          <p:nvPr/>
        </p:nvSpPr>
        <p:spPr>
          <a:xfrm>
            <a:off x="555811" y="1246908"/>
            <a:ext cx="8064896" cy="1569660"/>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To introduce the concept of correlation, we need to start with </a:t>
            </a:r>
            <a:r>
              <a:rPr lang="en-GB" sz="1600" b="1" dirty="0">
                <a:latin typeface="Calibri" panose="020F0502020204030204" pitchFamily="34" charset="0"/>
                <a:ea typeface="Times New Roman" panose="02020603050405020304" pitchFamily="18" charset="0"/>
                <a:cs typeface="Times New Roman" panose="02020603050405020304" pitchFamily="18" charset="0"/>
              </a:rPr>
              <a:t>scatter plots</a:t>
            </a:r>
            <a:r>
              <a:rPr lang="en-GB" sz="1600" dirty="0">
                <a:latin typeface="Calibri" panose="020F0502020204030204" pitchFamily="34" charset="0"/>
                <a:ea typeface="Times New Roman" panose="02020603050405020304" pitchFamily="18" charset="0"/>
                <a:cs typeface="Times New Roman" panose="02020603050405020304" pitchFamily="18" charset="0"/>
              </a:rPr>
              <a:t>. The relationship between two variables is called their correlation. Scatter plots usually consist of a large body of data. The closer the data points come to making a straight line, when plotted, the higher the correlation between the two variables, or the stronger the relationship. Note that this line does not have to be straight, but in this case the relationship is non-linear, and we will not consider it in this chapter.</a:t>
            </a:r>
            <a:endParaRPr lang="en-GB" sz="1600" dirty="0"/>
          </a:p>
        </p:txBody>
      </p:sp>
      <p:pic>
        <p:nvPicPr>
          <p:cNvPr id="7" name="Picture 6">
            <a:extLst>
              <a:ext uri="{FF2B5EF4-FFF2-40B4-BE49-F238E27FC236}">
                <a16:creationId xmlns:a16="http://schemas.microsoft.com/office/drawing/2014/main" id="{578A4110-B6F1-4609-BCD4-5B169A2F08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22239" y="2736158"/>
            <a:ext cx="4932040" cy="3039174"/>
          </a:xfrm>
          <a:prstGeom prst="rect">
            <a:avLst/>
          </a:prstGeom>
          <a:noFill/>
        </p:spPr>
      </p:pic>
    </p:spTree>
    <p:extLst>
      <p:ext uri="{BB962C8B-B14F-4D97-AF65-F5344CB8AC3E}">
        <p14:creationId xmlns:p14="http://schemas.microsoft.com/office/powerpoint/2010/main" val="1410795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(2/7)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40</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D9FEE91C-95E6-45A7-AE72-2D105F480097}"/>
              </a:ext>
            </a:extLst>
          </p:cNvPr>
          <p:cNvPicPr/>
          <p:nvPr/>
        </p:nvPicPr>
        <p:blipFill>
          <a:blip r:embed="rId2"/>
          <a:stretch>
            <a:fillRect/>
          </a:stretch>
        </p:blipFill>
        <p:spPr>
          <a:xfrm>
            <a:off x="4499992" y="1196752"/>
            <a:ext cx="4215383" cy="4752528"/>
          </a:xfrm>
          <a:prstGeom prst="rect">
            <a:avLst/>
          </a:prstGeom>
        </p:spPr>
      </p:pic>
      <p:sp>
        <p:nvSpPr>
          <p:cNvPr id="6" name="Rectangle 5">
            <a:extLst>
              <a:ext uri="{FF2B5EF4-FFF2-40B4-BE49-F238E27FC236}">
                <a16:creationId xmlns:a16="http://schemas.microsoft.com/office/drawing/2014/main" id="{56DFE8A0-CBF5-44A9-8927-6FEB52DE5ADE}"/>
              </a:ext>
            </a:extLst>
          </p:cNvPr>
          <p:cNvSpPr/>
          <p:nvPr/>
        </p:nvSpPr>
        <p:spPr>
          <a:xfrm>
            <a:off x="500034" y="1260383"/>
            <a:ext cx="2942087" cy="369332"/>
          </a:xfrm>
          <a:prstGeom prst="rect">
            <a:avLst/>
          </a:prstGeom>
        </p:spPr>
        <p:txBody>
          <a:bodyPr wrap="none">
            <a:spAutoFit/>
          </a:bodyPr>
          <a:lstStyle/>
          <a:p>
            <a:pPr marL="0" marR="0" algn="just"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R</a:t>
            </a:r>
            <a:r>
              <a:rPr lang="en-GB" dirty="0">
                <a:latin typeface="Calibri" panose="020F0502020204030204" pitchFamily="34" charset="0"/>
                <a:ea typeface="Times New Roman" panose="02020603050405020304" pitchFamily="18" charset="0"/>
                <a:cs typeface="Times New Roman" panose="02020603050405020304" pitchFamily="18" charset="0"/>
              </a:rPr>
              <a:t>egression &gt; </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inear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434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(3/7)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41</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FC93CAF-4ADC-49C0-9D08-FB98CC5CFAEA}"/>
              </a:ext>
            </a:extLst>
          </p:cNvPr>
          <p:cNvSpPr/>
          <p:nvPr/>
        </p:nvSpPr>
        <p:spPr>
          <a:xfrm>
            <a:off x="521821" y="1268760"/>
            <a:ext cx="3330099" cy="1477328"/>
          </a:xfrm>
          <a:prstGeom prst="rect">
            <a:avLst/>
          </a:prstGeom>
        </p:spPr>
        <p:txBody>
          <a:bodyPr wrap="square">
            <a:spAutoFit/>
          </a:bodyPr>
          <a:lstStyle/>
          <a:p>
            <a:pPr marR="0" algn="just" hangingPunct="0">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Transfer UK visits to the Dependent box</a:t>
            </a:r>
          </a:p>
          <a:p>
            <a:pPr marR="0" algn="just" hangingPunct="0">
              <a:spcBef>
                <a:spcPts val="0"/>
              </a:spcBef>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UK Employment to the Independent(s) box</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FB7453F-10B3-4775-8D48-842B93801A12}"/>
              </a:ext>
            </a:extLst>
          </p:cNvPr>
          <p:cNvPicPr/>
          <p:nvPr/>
        </p:nvPicPr>
        <p:blipFill>
          <a:blip r:embed="rId2"/>
          <a:stretch>
            <a:fillRect/>
          </a:stretch>
        </p:blipFill>
        <p:spPr>
          <a:xfrm>
            <a:off x="3995936" y="1268760"/>
            <a:ext cx="4719439" cy="4176464"/>
          </a:xfrm>
          <a:prstGeom prst="rect">
            <a:avLst/>
          </a:prstGeom>
        </p:spPr>
      </p:pic>
      <p:sp>
        <p:nvSpPr>
          <p:cNvPr id="7" name="Rectangle 6">
            <a:extLst>
              <a:ext uri="{FF2B5EF4-FFF2-40B4-BE49-F238E27FC236}">
                <a16:creationId xmlns:a16="http://schemas.microsoft.com/office/drawing/2014/main" id="{7DBBB395-4F6F-4675-A20B-93538AF5E46E}"/>
              </a:ext>
            </a:extLst>
          </p:cNvPr>
          <p:cNvSpPr/>
          <p:nvPr/>
        </p:nvSpPr>
        <p:spPr>
          <a:xfrm>
            <a:off x="521821" y="3244334"/>
            <a:ext cx="3193759"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Method option selected is Enter</a:t>
            </a:r>
            <a:endParaRPr lang="en-GB" dirty="0"/>
          </a:p>
        </p:txBody>
      </p:sp>
      <p:sp>
        <p:nvSpPr>
          <p:cNvPr id="8" name="TextBox 7">
            <a:extLst>
              <a:ext uri="{FF2B5EF4-FFF2-40B4-BE49-F238E27FC236}">
                <a16:creationId xmlns:a16="http://schemas.microsoft.com/office/drawing/2014/main" id="{A1EB75EF-9A7A-4A26-8D50-A1D17A7305D2}"/>
              </a:ext>
            </a:extLst>
          </p:cNvPr>
          <p:cNvSpPr txBox="1"/>
          <p:nvPr/>
        </p:nvSpPr>
        <p:spPr>
          <a:xfrm>
            <a:off x="500034" y="4604445"/>
            <a:ext cx="2808312" cy="1200329"/>
          </a:xfrm>
          <a:prstGeom prst="rect">
            <a:avLst/>
          </a:prstGeom>
          <a:solidFill>
            <a:schemeClr val="accent2">
              <a:lumMod val="20000"/>
              <a:lumOff val="80000"/>
            </a:schemeClr>
          </a:solidFill>
        </p:spPr>
        <p:txBody>
          <a:bodyPr wrap="square" rtlCol="0">
            <a:spAutoFit/>
          </a:bodyPr>
          <a:lstStyle/>
          <a:p>
            <a:r>
              <a:rPr lang="en-GB" dirty="0"/>
              <a:t>Note:</a:t>
            </a:r>
          </a:p>
          <a:p>
            <a:r>
              <a:rPr lang="en-GB" dirty="0"/>
              <a:t>Click on Plots if you want to undertake assumption testing</a:t>
            </a:r>
          </a:p>
        </p:txBody>
      </p:sp>
    </p:spTree>
    <p:extLst>
      <p:ext uri="{BB962C8B-B14F-4D97-AF65-F5344CB8AC3E}">
        <p14:creationId xmlns:p14="http://schemas.microsoft.com/office/powerpoint/2010/main" val="3887736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(4/7)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42</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BDD60E61-658C-4C1A-AB8A-D07968A3E94B}"/>
              </a:ext>
            </a:extLst>
          </p:cNvPr>
          <p:cNvSpPr/>
          <p:nvPr/>
        </p:nvSpPr>
        <p:spPr>
          <a:xfrm>
            <a:off x="611560" y="1268760"/>
            <a:ext cx="1788182"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tatistics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AB0787F-03F8-455C-8C1C-43DEB7FF095C}"/>
              </a:ext>
            </a:extLst>
          </p:cNvPr>
          <p:cNvPicPr/>
          <p:nvPr/>
        </p:nvPicPr>
        <p:blipFill>
          <a:blip r:embed="rId2"/>
          <a:stretch>
            <a:fillRect/>
          </a:stretch>
        </p:blipFill>
        <p:spPr>
          <a:xfrm>
            <a:off x="4860032" y="1290248"/>
            <a:ext cx="3873641" cy="4082968"/>
          </a:xfrm>
          <a:prstGeom prst="rect">
            <a:avLst/>
          </a:prstGeom>
        </p:spPr>
      </p:pic>
      <p:sp>
        <p:nvSpPr>
          <p:cNvPr id="7" name="Rectangle 6">
            <a:extLst>
              <a:ext uri="{FF2B5EF4-FFF2-40B4-BE49-F238E27FC236}">
                <a16:creationId xmlns:a16="http://schemas.microsoft.com/office/drawing/2014/main" id="{960C05E9-0A26-4E06-B2AA-5050A6E50A09}"/>
              </a:ext>
            </a:extLst>
          </p:cNvPr>
          <p:cNvSpPr/>
          <p:nvPr/>
        </p:nvSpPr>
        <p:spPr>
          <a:xfrm>
            <a:off x="1691680" y="2492896"/>
            <a:ext cx="2435026"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Tick the boxes as shown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B914404-A3DB-4B90-968D-6A2DF2F8E357}"/>
              </a:ext>
            </a:extLst>
          </p:cNvPr>
          <p:cNvSpPr/>
          <p:nvPr/>
        </p:nvSpPr>
        <p:spPr>
          <a:xfrm>
            <a:off x="3203446" y="5016275"/>
            <a:ext cx="1522661"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C718A27-33F2-4684-B3DA-CD6013716D0C}"/>
              </a:ext>
            </a:extLst>
          </p:cNvPr>
          <p:cNvSpPr/>
          <p:nvPr/>
        </p:nvSpPr>
        <p:spPr>
          <a:xfrm>
            <a:off x="4828498" y="5478690"/>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460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(5/7)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43</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FF984D3-A182-4D32-9530-8FA9235ADB27}"/>
              </a:ext>
            </a:extLst>
          </p:cNvPr>
          <p:cNvSpPr/>
          <p:nvPr/>
        </p:nvSpPr>
        <p:spPr>
          <a:xfrm>
            <a:off x="611560" y="1268760"/>
            <a:ext cx="1398140"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Output </a:t>
            </a:r>
            <a:endParaRPr lang="en-GB" dirty="0"/>
          </a:p>
        </p:txBody>
      </p:sp>
      <p:pic>
        <p:nvPicPr>
          <p:cNvPr id="9" name="Picture 8">
            <a:extLst>
              <a:ext uri="{FF2B5EF4-FFF2-40B4-BE49-F238E27FC236}">
                <a16:creationId xmlns:a16="http://schemas.microsoft.com/office/drawing/2014/main" id="{7F892469-BC06-4191-8615-2902BD6E076B}"/>
              </a:ext>
            </a:extLst>
          </p:cNvPr>
          <p:cNvPicPr/>
          <p:nvPr/>
        </p:nvPicPr>
        <p:blipFill>
          <a:blip r:embed="rId2"/>
          <a:stretch>
            <a:fillRect/>
          </a:stretch>
        </p:blipFill>
        <p:spPr>
          <a:xfrm>
            <a:off x="2987824" y="1149380"/>
            <a:ext cx="3312909" cy="5708620"/>
          </a:xfrm>
          <a:prstGeom prst="rect">
            <a:avLst/>
          </a:prstGeom>
        </p:spPr>
      </p:pic>
    </p:spTree>
    <p:extLst>
      <p:ext uri="{BB962C8B-B14F-4D97-AF65-F5344CB8AC3E}">
        <p14:creationId xmlns:p14="http://schemas.microsoft.com/office/powerpoint/2010/main" val="1862625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(6/7)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44</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pic>
        <p:nvPicPr>
          <p:cNvPr id="8" name="Picture 7">
            <a:extLst>
              <a:ext uri="{FF2B5EF4-FFF2-40B4-BE49-F238E27FC236}">
                <a16:creationId xmlns:a16="http://schemas.microsoft.com/office/drawing/2014/main" id="{CEE25912-BFB7-4E99-BA9B-22F8A3CFC746}"/>
              </a:ext>
            </a:extLst>
          </p:cNvPr>
          <p:cNvPicPr/>
          <p:nvPr/>
        </p:nvPicPr>
        <p:blipFill>
          <a:blip r:embed="rId2"/>
          <a:stretch>
            <a:fillRect/>
          </a:stretch>
        </p:blipFill>
        <p:spPr>
          <a:xfrm>
            <a:off x="683568" y="1412776"/>
            <a:ext cx="7920880" cy="4248472"/>
          </a:xfrm>
          <a:prstGeom prst="rect">
            <a:avLst/>
          </a:prstGeom>
        </p:spPr>
      </p:pic>
    </p:spTree>
    <p:extLst>
      <p:ext uri="{BB962C8B-B14F-4D97-AF65-F5344CB8AC3E}">
        <p14:creationId xmlns:p14="http://schemas.microsoft.com/office/powerpoint/2010/main" val="4013502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89B-6A1A-415C-B46B-13920091C9CB}"/>
              </a:ext>
            </a:extLst>
          </p:cNvPr>
          <p:cNvSpPr>
            <a:spLocks noGrp="1"/>
          </p:cNvSpPr>
          <p:nvPr>
            <p:ph type="ctrTitle"/>
          </p:nvPr>
        </p:nvSpPr>
        <p:spPr/>
        <p:txBody>
          <a:bodyPr/>
          <a:lstStyle/>
          <a:p>
            <a:r>
              <a:rPr lang="en-GB" dirty="0"/>
              <a:t>Example 9.6 – SPSS solution (7/7)</a:t>
            </a:r>
          </a:p>
        </p:txBody>
      </p:sp>
      <p:sp>
        <p:nvSpPr>
          <p:cNvPr id="3" name="Slide Number Placeholder 2">
            <a:extLst>
              <a:ext uri="{FF2B5EF4-FFF2-40B4-BE49-F238E27FC236}">
                <a16:creationId xmlns:a16="http://schemas.microsoft.com/office/drawing/2014/main" id="{1030AFC8-0194-49BE-B577-CC43ABEA26AB}"/>
              </a:ext>
            </a:extLst>
          </p:cNvPr>
          <p:cNvSpPr>
            <a:spLocks noGrp="1"/>
          </p:cNvSpPr>
          <p:nvPr>
            <p:ph type="sldNum" sz="quarter" idx="10"/>
          </p:nvPr>
        </p:nvSpPr>
        <p:spPr/>
        <p:txBody>
          <a:bodyPr/>
          <a:lstStyle/>
          <a:p>
            <a:pPr>
              <a:defRPr/>
            </a:pPr>
            <a:fld id="{EE5211DE-3088-474A-B06D-0C81E0A02B56}" type="slidenum">
              <a:rPr lang="en-GB" smtClean="0"/>
              <a:pPr>
                <a:defRPr/>
              </a:pPr>
              <a:t>45</a:t>
            </a:fld>
            <a:endParaRPr lang="en-GB" dirty="0"/>
          </a:p>
        </p:txBody>
      </p:sp>
      <p:sp>
        <p:nvSpPr>
          <p:cNvPr id="4" name="Footer Placeholder 3">
            <a:extLst>
              <a:ext uri="{FF2B5EF4-FFF2-40B4-BE49-F238E27FC236}">
                <a16:creationId xmlns:a16="http://schemas.microsoft.com/office/drawing/2014/main" id="{4D0E9A02-0990-4A75-AD04-07DD35650B36}"/>
              </a:ext>
            </a:extLst>
          </p:cNvPr>
          <p:cNvSpPr>
            <a:spLocks noGrp="1"/>
          </p:cNvSpPr>
          <p:nvPr>
            <p:ph type="ftr" sz="quarter" idx="11"/>
          </p:nvPr>
        </p:nvSpPr>
        <p:spPr/>
        <p:txBody>
          <a:bodyPr/>
          <a:lstStyle/>
          <a:p>
            <a:pPr>
              <a:defRPr/>
            </a:pPr>
            <a:r>
              <a:rPr lang="en-GB"/>
              <a:t>Glyn Davis &amp; Branko Pecar</a:t>
            </a:r>
            <a:endParaRPr lang="en-GB" b="0"/>
          </a:p>
        </p:txBody>
      </p:sp>
      <p:pic>
        <p:nvPicPr>
          <p:cNvPr id="7" name="Picture 6">
            <a:extLst>
              <a:ext uri="{FF2B5EF4-FFF2-40B4-BE49-F238E27FC236}">
                <a16:creationId xmlns:a16="http://schemas.microsoft.com/office/drawing/2014/main" id="{5B19F0E7-59BE-4BA1-BD16-24E0AD71CCC5}"/>
              </a:ext>
            </a:extLst>
          </p:cNvPr>
          <p:cNvPicPr/>
          <p:nvPr/>
        </p:nvPicPr>
        <p:blipFill>
          <a:blip r:embed="rId2"/>
          <a:stretch>
            <a:fillRect/>
          </a:stretch>
        </p:blipFill>
        <p:spPr>
          <a:xfrm>
            <a:off x="755575" y="1916832"/>
            <a:ext cx="7745487" cy="2880319"/>
          </a:xfrm>
          <a:prstGeom prst="rect">
            <a:avLst/>
          </a:prstGeom>
        </p:spPr>
      </p:pic>
    </p:spTree>
    <p:extLst>
      <p:ext uri="{BB962C8B-B14F-4D97-AF65-F5344CB8AC3E}">
        <p14:creationId xmlns:p14="http://schemas.microsoft.com/office/powerpoint/2010/main" val="114581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a:xfrm>
            <a:off x="500034" y="285728"/>
            <a:ext cx="8176422" cy="714380"/>
          </a:xfrm>
        </p:spPr>
        <p:txBody>
          <a:bodyPr/>
          <a:lstStyle/>
          <a:p>
            <a:r>
              <a:rPr lang="en-GB" sz="2800" dirty="0"/>
              <a:t>Regression assumptions using Excel and SPSS</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46</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8" name="TextBox 7">
            <a:extLst>
              <a:ext uri="{FF2B5EF4-FFF2-40B4-BE49-F238E27FC236}">
                <a16:creationId xmlns:a16="http://schemas.microsoft.com/office/drawing/2014/main" id="{5DD2133A-CAED-40B7-AF67-2DCE7B78075E}"/>
              </a:ext>
            </a:extLst>
          </p:cNvPr>
          <p:cNvSpPr txBox="1"/>
          <p:nvPr/>
        </p:nvSpPr>
        <p:spPr>
          <a:xfrm>
            <a:off x="621928" y="1261289"/>
            <a:ext cx="3427758" cy="923330"/>
          </a:xfrm>
          <a:prstGeom prst="rect">
            <a:avLst/>
          </a:prstGeom>
          <a:solidFill>
            <a:schemeClr val="accent3">
              <a:lumMod val="20000"/>
              <a:lumOff val="80000"/>
            </a:schemeClr>
          </a:solidFill>
        </p:spPr>
        <p:txBody>
          <a:bodyPr wrap="square" rtlCol="0">
            <a:spAutoFit/>
          </a:bodyPr>
          <a:lstStyle/>
          <a:p>
            <a:r>
              <a:rPr lang="en-GB" dirty="0"/>
              <a:t>Excel:</a:t>
            </a:r>
          </a:p>
          <a:p>
            <a:r>
              <a:rPr lang="en-GB" dirty="0"/>
              <a:t>Use Data &gt; Data Analysis &gt; Regression</a:t>
            </a:r>
          </a:p>
        </p:txBody>
      </p:sp>
      <p:pic>
        <p:nvPicPr>
          <p:cNvPr id="9" name="Picture 8">
            <a:extLst>
              <a:ext uri="{FF2B5EF4-FFF2-40B4-BE49-F238E27FC236}">
                <a16:creationId xmlns:a16="http://schemas.microsoft.com/office/drawing/2014/main" id="{599C0B45-1A93-45A8-872E-10D41343FFA4}"/>
              </a:ext>
            </a:extLst>
          </p:cNvPr>
          <p:cNvPicPr>
            <a:picLocks noChangeAspect="1"/>
          </p:cNvPicPr>
          <p:nvPr/>
        </p:nvPicPr>
        <p:blipFill>
          <a:blip r:embed="rId2"/>
          <a:stretch>
            <a:fillRect/>
          </a:stretch>
        </p:blipFill>
        <p:spPr>
          <a:xfrm>
            <a:off x="616176" y="2492896"/>
            <a:ext cx="3433510" cy="3099348"/>
          </a:xfrm>
          <a:prstGeom prst="rect">
            <a:avLst/>
          </a:prstGeom>
        </p:spPr>
      </p:pic>
      <p:sp>
        <p:nvSpPr>
          <p:cNvPr id="10" name="TextBox 9">
            <a:extLst>
              <a:ext uri="{FF2B5EF4-FFF2-40B4-BE49-F238E27FC236}">
                <a16:creationId xmlns:a16="http://schemas.microsoft.com/office/drawing/2014/main" id="{59D71E05-71AB-41B5-B342-DBC4A1FEC899}"/>
              </a:ext>
            </a:extLst>
          </p:cNvPr>
          <p:cNvSpPr txBox="1"/>
          <p:nvPr/>
        </p:nvSpPr>
        <p:spPr>
          <a:xfrm>
            <a:off x="4572000" y="1261289"/>
            <a:ext cx="3339376" cy="646331"/>
          </a:xfrm>
          <a:prstGeom prst="rect">
            <a:avLst/>
          </a:prstGeom>
          <a:solidFill>
            <a:schemeClr val="accent2">
              <a:lumMod val="20000"/>
              <a:lumOff val="80000"/>
            </a:schemeClr>
          </a:solidFill>
        </p:spPr>
        <p:txBody>
          <a:bodyPr wrap="none" rtlCol="0">
            <a:spAutoFit/>
          </a:bodyPr>
          <a:lstStyle/>
          <a:p>
            <a:r>
              <a:rPr lang="en-GB" dirty="0"/>
              <a:t>SPSS:</a:t>
            </a:r>
          </a:p>
          <a:p>
            <a:r>
              <a:rPr lang="en-GB" u="sng" dirty="0"/>
              <a:t>A</a:t>
            </a:r>
            <a:r>
              <a:rPr lang="en-GB" dirty="0"/>
              <a:t>nalyze &gt; </a:t>
            </a:r>
            <a:r>
              <a:rPr lang="en-GB" u="sng" dirty="0"/>
              <a:t>R</a:t>
            </a:r>
            <a:r>
              <a:rPr lang="en-GB" dirty="0"/>
              <a:t>egression &gt; </a:t>
            </a:r>
            <a:r>
              <a:rPr lang="en-GB" u="sng" dirty="0"/>
              <a:t>L</a:t>
            </a:r>
            <a:r>
              <a:rPr lang="en-GB" dirty="0"/>
              <a:t>inear</a:t>
            </a:r>
          </a:p>
        </p:txBody>
      </p:sp>
      <p:pic>
        <p:nvPicPr>
          <p:cNvPr id="11" name="Picture 10">
            <a:extLst>
              <a:ext uri="{FF2B5EF4-FFF2-40B4-BE49-F238E27FC236}">
                <a16:creationId xmlns:a16="http://schemas.microsoft.com/office/drawing/2014/main" id="{A4FB944B-F852-4D17-A65D-2FF40C2C6FEF}"/>
              </a:ext>
            </a:extLst>
          </p:cNvPr>
          <p:cNvPicPr>
            <a:picLocks noChangeAspect="1"/>
          </p:cNvPicPr>
          <p:nvPr/>
        </p:nvPicPr>
        <p:blipFill>
          <a:blip r:embed="rId3"/>
          <a:stretch>
            <a:fillRect/>
          </a:stretch>
        </p:blipFill>
        <p:spPr>
          <a:xfrm>
            <a:off x="4588245" y="2589240"/>
            <a:ext cx="3838095" cy="3000000"/>
          </a:xfrm>
          <a:prstGeom prst="rect">
            <a:avLst/>
          </a:prstGeom>
        </p:spPr>
      </p:pic>
      <p:sp>
        <p:nvSpPr>
          <p:cNvPr id="12" name="TextBox 11">
            <a:extLst>
              <a:ext uri="{FF2B5EF4-FFF2-40B4-BE49-F238E27FC236}">
                <a16:creationId xmlns:a16="http://schemas.microsoft.com/office/drawing/2014/main" id="{7799296B-DB52-460B-A665-B899D2A9C9AC}"/>
              </a:ext>
            </a:extLst>
          </p:cNvPr>
          <p:cNvSpPr txBox="1"/>
          <p:nvPr/>
        </p:nvSpPr>
        <p:spPr>
          <a:xfrm>
            <a:off x="4588245" y="2060848"/>
            <a:ext cx="1582484" cy="369332"/>
          </a:xfrm>
          <a:prstGeom prst="rect">
            <a:avLst/>
          </a:prstGeom>
          <a:solidFill>
            <a:schemeClr val="accent1">
              <a:lumMod val="20000"/>
              <a:lumOff val="80000"/>
            </a:schemeClr>
          </a:solidFill>
        </p:spPr>
        <p:txBody>
          <a:bodyPr wrap="none" rtlCol="0">
            <a:spAutoFit/>
          </a:bodyPr>
          <a:lstStyle/>
          <a:p>
            <a:r>
              <a:rPr lang="en-GB" dirty="0"/>
              <a:t>Click on Plo</a:t>
            </a:r>
            <a:r>
              <a:rPr lang="en-GB" u="sng" dirty="0"/>
              <a:t>t</a:t>
            </a:r>
            <a:r>
              <a:rPr lang="en-GB" dirty="0"/>
              <a:t>s</a:t>
            </a:r>
          </a:p>
        </p:txBody>
      </p:sp>
    </p:spTree>
    <p:extLst>
      <p:ext uri="{BB962C8B-B14F-4D97-AF65-F5344CB8AC3E}">
        <p14:creationId xmlns:p14="http://schemas.microsoft.com/office/powerpoint/2010/main" val="4062240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Regression assumptions (1/5)</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47</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97B3BAF-3AC7-47DF-AE22-12473B4B4C2B}"/>
              </a:ext>
            </a:extLst>
          </p:cNvPr>
          <p:cNvSpPr/>
          <p:nvPr/>
        </p:nvSpPr>
        <p:spPr>
          <a:xfrm>
            <a:off x="611560" y="1268760"/>
            <a:ext cx="8148851" cy="1754326"/>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t>
            </a:r>
            <a:r>
              <a:rPr lang="en-GB" b="1" dirty="0">
                <a:latin typeface="Calibri" panose="020F0502020204030204" pitchFamily="34" charset="0"/>
                <a:ea typeface="Times New Roman" panose="02020603050405020304" pitchFamily="18" charset="0"/>
                <a:cs typeface="Times New Roman" panose="02020603050405020304" pitchFamily="18" charset="0"/>
              </a:rPr>
              <a:t>four assumptions of regression</a:t>
            </a:r>
            <a:r>
              <a:rPr lang="en-GB" dirty="0">
                <a:latin typeface="Calibri" panose="020F0502020204030204" pitchFamily="34" charset="0"/>
                <a:ea typeface="Times New Roman" panose="02020603050405020304" pitchFamily="18" charset="0"/>
                <a:cs typeface="Times New Roman" panose="02020603050405020304" pitchFamily="18" charset="0"/>
              </a:rPr>
              <a:t> are:</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Linearity</a:t>
            </a:r>
          </a:p>
          <a:p>
            <a:pPr marL="342900" marR="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Independence of errors</a:t>
            </a:r>
          </a:p>
          <a:p>
            <a:pPr marL="342900" marR="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Normality of errors</a:t>
            </a:r>
          </a:p>
          <a:p>
            <a:pPr marL="342900" marR="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Constant variance.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D6F12CC-8455-4F92-B46C-D4A2A0113094}"/>
              </a:ext>
            </a:extLst>
          </p:cNvPr>
          <p:cNvSpPr/>
          <p:nvPr/>
        </p:nvSpPr>
        <p:spPr>
          <a:xfrm>
            <a:off x="579237" y="3291738"/>
            <a:ext cx="8213214" cy="2308324"/>
          </a:xfrm>
          <a:prstGeom prst="rect">
            <a:avLst/>
          </a:prstGeom>
          <a:solidFill>
            <a:schemeClr val="accent5">
              <a:lumMod val="20000"/>
              <a:lumOff val="80000"/>
            </a:schemeClr>
          </a:solidFill>
        </p:spPr>
        <p:txBody>
          <a:bodyPr wrap="square">
            <a:spAutoFit/>
          </a:bodyPr>
          <a:lstStyle/>
          <a:p>
            <a:pPr marR="0" algn="just" hangingPunct="0">
              <a:spcBef>
                <a:spcPts val="0"/>
              </a:spcBef>
              <a:spcAft>
                <a:spcPts val="0"/>
              </a:spcAft>
            </a:pP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 Linearity assumption</a:t>
            </a:r>
          </a:p>
          <a:p>
            <a:pPr marR="0" algn="just" hangingPunct="0">
              <a:spcBef>
                <a:spcPts val="0"/>
              </a:spcBef>
              <a:spcAft>
                <a:spcPts val="0"/>
              </a:spcAft>
            </a:pP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Linearity</a:t>
            </a:r>
            <a:r>
              <a:rPr lang="en-GB" dirty="0">
                <a:latin typeface="Calibri" panose="020F0502020204030204" pitchFamily="34" charset="0"/>
                <a:ea typeface="Times New Roman" panose="02020603050405020304" pitchFamily="18" charset="0"/>
                <a:cs typeface="Times New Roman" panose="02020603050405020304" pitchFamily="18" charset="0"/>
              </a:rPr>
              <a:t> assumes that the relationship between the two variables is linear. To assess linearity, the residuals (or errors) are plotted against the independent variable, x. In Excel if you go to Data &gt; Data Analysis &gt; Regression, you will automatically get this plot if requested. From Figure 9.39 we observe that there is no apparent pattern between the residuals and x. Furthermore, the residuals are evenly spread out about error equal to zero.</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362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Regression assumptions (2/5)</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48</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4A5D0DBF-82C4-469E-9C7E-6F8519509965}"/>
              </a:ext>
            </a:extLst>
          </p:cNvPr>
          <p:cNvSpPr/>
          <p:nvPr/>
        </p:nvSpPr>
        <p:spPr>
          <a:xfrm>
            <a:off x="662420" y="4471525"/>
            <a:ext cx="8246120" cy="1200329"/>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this example, because the errors are randomly spread, the conclusion is that a line fit to the dataset would appear appropriate. If the scatter plot suggests that the relationship is non-linear (i.e. there is some pattern), then you would have to identify it and fit this non-linear relationship to your data set.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5AA6218-8C52-4E18-A435-CF784094442F}"/>
              </a:ext>
            </a:extLst>
          </p:cNvPr>
          <p:cNvSpPr txBox="1"/>
          <p:nvPr/>
        </p:nvSpPr>
        <p:spPr>
          <a:xfrm>
            <a:off x="6137856" y="2636912"/>
            <a:ext cx="2344887" cy="369332"/>
          </a:xfrm>
          <a:prstGeom prst="rect">
            <a:avLst/>
          </a:prstGeom>
          <a:solidFill>
            <a:schemeClr val="accent1">
              <a:lumMod val="40000"/>
              <a:lumOff val="60000"/>
            </a:schemeClr>
          </a:solidFill>
        </p:spPr>
        <p:txBody>
          <a:bodyPr wrap="square" rtlCol="0">
            <a:spAutoFit/>
          </a:bodyPr>
          <a:lstStyle/>
          <a:p>
            <a:r>
              <a:rPr lang="en-GB" dirty="0"/>
              <a:t>Excel solution only</a:t>
            </a:r>
          </a:p>
        </p:txBody>
      </p:sp>
      <p:pic>
        <p:nvPicPr>
          <p:cNvPr id="8" name="Picture 7">
            <a:extLst>
              <a:ext uri="{FF2B5EF4-FFF2-40B4-BE49-F238E27FC236}">
                <a16:creationId xmlns:a16="http://schemas.microsoft.com/office/drawing/2014/main" id="{EC615193-11E8-434D-BB7E-F3D232192D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09065"/>
            <a:ext cx="5063852" cy="2884031"/>
          </a:xfrm>
          <a:prstGeom prst="rect">
            <a:avLst/>
          </a:prstGeom>
          <a:noFill/>
        </p:spPr>
      </p:pic>
    </p:spTree>
    <p:extLst>
      <p:ext uri="{BB962C8B-B14F-4D97-AF65-F5344CB8AC3E}">
        <p14:creationId xmlns:p14="http://schemas.microsoft.com/office/powerpoint/2010/main" val="3890397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Regression assumptions (3/5)</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49</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2A789CD-FA9F-45FA-975D-2E347CB56C69}"/>
              </a:ext>
            </a:extLst>
          </p:cNvPr>
          <p:cNvSpPr/>
          <p:nvPr/>
        </p:nvSpPr>
        <p:spPr>
          <a:xfrm>
            <a:off x="579069" y="1260686"/>
            <a:ext cx="8208912" cy="1815882"/>
          </a:xfrm>
          <a:prstGeom prst="rect">
            <a:avLst/>
          </a:prstGeom>
          <a:solidFill>
            <a:schemeClr val="accent5">
              <a:lumMod val="20000"/>
              <a:lumOff val="80000"/>
            </a:schemeClr>
          </a:solidFill>
        </p:spPr>
        <p:txBody>
          <a:bodyPr wrap="square">
            <a:spAutoFit/>
          </a:bodyPr>
          <a:lstStyle/>
          <a:p>
            <a:pPr marR="0" algn="just" hangingPunct="0">
              <a:spcBef>
                <a:spcPts val="0"/>
              </a:spcBef>
              <a:spcAft>
                <a:spcPts val="0"/>
              </a:spcAft>
            </a:pPr>
            <a:r>
              <a:rPr lang="en-GB"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 Independence assumption</a:t>
            </a:r>
          </a:p>
          <a:p>
            <a:pPr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a:t>
            </a:r>
            <a:r>
              <a:rPr lang="en-GB" sz="1600" b="1" dirty="0">
                <a:latin typeface="Calibri" panose="020F0502020204030204" pitchFamily="34" charset="0"/>
                <a:ea typeface="Times New Roman" panose="02020603050405020304" pitchFamily="18" charset="0"/>
                <a:cs typeface="Times New Roman" panose="02020603050405020304" pitchFamily="18" charset="0"/>
              </a:rPr>
              <a:t>regression independence of errors assumption</a:t>
            </a:r>
            <a:r>
              <a:rPr lang="en-GB" sz="1600" dirty="0">
                <a:latin typeface="Calibri" panose="020F0502020204030204" pitchFamily="34" charset="0"/>
                <a:ea typeface="Times New Roman" panose="02020603050405020304" pitchFamily="18" charset="0"/>
                <a:cs typeface="Times New Roman" panose="02020603050405020304" pitchFamily="18" charset="0"/>
              </a:rPr>
              <a:t> can be a problem if the data values are not independent of the previous data values measured. This effect is called </a:t>
            </a:r>
            <a:r>
              <a:rPr lang="en-GB" sz="1600" b="1" dirty="0">
                <a:latin typeface="Calibri" panose="020F0502020204030204" pitchFamily="34" charset="0"/>
                <a:ea typeface="Times New Roman" panose="02020603050405020304" pitchFamily="18" charset="0"/>
                <a:cs typeface="Times New Roman" panose="02020603050405020304" pitchFamily="18" charset="0"/>
              </a:rPr>
              <a:t>serial correlation</a:t>
            </a:r>
            <a:r>
              <a:rPr lang="en-GB" sz="1600" dirty="0">
                <a:latin typeface="Calibri" panose="020F0502020204030204" pitchFamily="34" charset="0"/>
                <a:ea typeface="Times New Roman" panose="02020603050405020304" pitchFamily="18" charset="0"/>
                <a:cs typeface="Times New Roman" panose="02020603050405020304" pitchFamily="18" charset="0"/>
              </a:rPr>
              <a:t> and can be measured using the </a:t>
            </a:r>
            <a:r>
              <a:rPr lang="en-GB" sz="1600" b="1" dirty="0">
                <a:latin typeface="Calibri" panose="020F0502020204030204" pitchFamily="34" charset="0"/>
                <a:ea typeface="Times New Roman" panose="02020603050405020304" pitchFamily="18" charset="0"/>
                <a:cs typeface="Times New Roman" panose="02020603050405020304" pitchFamily="18" charset="0"/>
              </a:rPr>
              <a:t>Durbin-Watson statistic</a:t>
            </a:r>
            <a:r>
              <a:rPr lang="en-GB" sz="1600" dirty="0">
                <a:latin typeface="Calibri" panose="020F0502020204030204" pitchFamily="34" charset="0"/>
                <a:ea typeface="Times New Roman" panose="02020603050405020304" pitchFamily="18" charset="0"/>
                <a:cs typeface="Times New Roman" panose="02020603050405020304" pitchFamily="18" charset="0"/>
              </a:rPr>
              <a:t>. Another expression for serial correlation, though usually used in a different context, is autocorrelation. Both autocorrelation and the Durbin-Watson statistic are covered online.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12BB289-151F-4CA4-97F3-D37AFC0DF93C}"/>
              </a:ext>
            </a:extLst>
          </p:cNvPr>
          <p:cNvSpPr/>
          <p:nvPr/>
        </p:nvSpPr>
        <p:spPr>
          <a:xfrm>
            <a:off x="579069" y="3666437"/>
            <a:ext cx="8248429" cy="1815882"/>
          </a:xfrm>
          <a:prstGeom prst="rect">
            <a:avLst/>
          </a:prstGeom>
          <a:solidFill>
            <a:schemeClr val="accent5">
              <a:lumMod val="20000"/>
              <a:lumOff val="80000"/>
            </a:schemeClr>
          </a:solidFill>
        </p:spPr>
        <p:txBody>
          <a:bodyPr wrap="square">
            <a:spAutoFit/>
          </a:bodyPr>
          <a:lstStyle/>
          <a:p>
            <a:pPr marR="0" algn="just" hangingPunct="0">
              <a:spcBef>
                <a:spcPts val="0"/>
              </a:spcBef>
              <a:spcAft>
                <a:spcPts val="0"/>
              </a:spcAft>
            </a:pPr>
            <a:r>
              <a:rPr lang="en-GB"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3. Normality of errors assumption</a:t>
            </a:r>
          </a:p>
          <a:p>
            <a:pPr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a:t>
            </a:r>
            <a:r>
              <a:rPr lang="en-GB" sz="1600" b="1" dirty="0">
                <a:latin typeface="Calibri" panose="020F0502020204030204" pitchFamily="34" charset="0"/>
                <a:ea typeface="Times New Roman" panose="02020603050405020304" pitchFamily="18" charset="0"/>
                <a:cs typeface="Times New Roman" panose="02020603050405020304" pitchFamily="18" charset="0"/>
              </a:rPr>
              <a:t>normality of errors assumption</a:t>
            </a:r>
            <a:r>
              <a:rPr lang="en-GB" sz="1600" dirty="0">
                <a:latin typeface="Calibri" panose="020F0502020204030204" pitchFamily="34" charset="0"/>
                <a:ea typeface="Times New Roman" panose="02020603050405020304" pitchFamily="18" charset="0"/>
                <a:cs typeface="Times New Roman" panose="02020603050405020304" pitchFamily="18" charset="0"/>
              </a:rPr>
              <a:t> requires that the measured errors (or residuals) are normally distributed for each value of the independent variable, x. If this assumption is violated then the result can produce unrealistic estimates for the regression coefficients b</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 b</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sz="1600" dirty="0">
                <a:latin typeface="Calibri" panose="020F0502020204030204" pitchFamily="34" charset="0"/>
                <a:ea typeface="Times New Roman" panose="02020603050405020304" pitchFamily="18" charset="0"/>
                <a:cs typeface="Times New Roman" panose="02020603050405020304" pitchFamily="18" charset="0"/>
              </a:rPr>
              <a:t>, and the measures of correlation. Also, any inference tests or confidence intervals calculated are dependent upon the errors being normally distributed. This assumption can be evaluated using graphical methods.</a:t>
            </a:r>
          </a:p>
        </p:txBody>
      </p:sp>
    </p:spTree>
    <p:extLst>
      <p:ext uri="{BB962C8B-B14F-4D97-AF65-F5344CB8AC3E}">
        <p14:creationId xmlns:p14="http://schemas.microsoft.com/office/powerpoint/2010/main" val="288569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(2/3)</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5</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863A6633-F50E-4F82-B8E7-9B18480C98FF}"/>
              </a:ext>
            </a:extLst>
          </p:cNvPr>
          <p:cNvSpPr/>
          <p:nvPr/>
        </p:nvSpPr>
        <p:spPr>
          <a:xfrm>
            <a:off x="532542" y="1078284"/>
            <a:ext cx="1396151" cy="369332"/>
          </a:xfrm>
          <a:prstGeom prst="rect">
            <a:avLst/>
          </a:prstGeom>
        </p:spPr>
        <p:txBody>
          <a:bodyPr wrap="none">
            <a:spAutoFit/>
          </a:bodyPr>
          <a:lstStyle/>
          <a:p>
            <a:r>
              <a:rPr lang="en-US" b="1" dirty="0">
                <a:latin typeface="Calibri" panose="020F0502020204030204" pitchFamily="34" charset="0"/>
                <a:ea typeface="Times New Roman" panose="02020603050405020304" pitchFamily="18" charset="0"/>
              </a:rPr>
              <a:t>Example 9.1 </a:t>
            </a:r>
            <a:endParaRPr lang="en-GB" dirty="0"/>
          </a:p>
        </p:txBody>
      </p:sp>
      <p:sp>
        <p:nvSpPr>
          <p:cNvPr id="5" name="Rectangle 4">
            <a:extLst>
              <a:ext uri="{FF2B5EF4-FFF2-40B4-BE49-F238E27FC236}">
                <a16:creationId xmlns:a16="http://schemas.microsoft.com/office/drawing/2014/main" id="{67E38615-3D8A-4DFA-A127-502D5DCF2311}"/>
              </a:ext>
            </a:extLst>
          </p:cNvPr>
          <p:cNvSpPr/>
          <p:nvPr/>
        </p:nvSpPr>
        <p:spPr>
          <a:xfrm>
            <a:off x="554246" y="1447616"/>
            <a:ext cx="7848872" cy="1477328"/>
          </a:xfrm>
          <a:prstGeom prst="rect">
            <a:avLst/>
          </a:prstGeom>
          <a:solidFill>
            <a:schemeClr val="accent3">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rPr>
              <a:t>Table 9.1 consists of two sets of data from the Office for National Statistics in the UK. Both data sets cover the period between January 2016 and May 2019. The first set shows monthly level of employment in the UK, in percentages, for the ages 16 and above. The second set shows monthly visits abroad, in thousands, for all ages of UK citizens in the same period.</a:t>
            </a:r>
            <a:endParaRPr lang="en-GB" dirty="0"/>
          </a:p>
        </p:txBody>
      </p:sp>
      <p:pic>
        <p:nvPicPr>
          <p:cNvPr id="8" name="Picture 7">
            <a:extLst>
              <a:ext uri="{FF2B5EF4-FFF2-40B4-BE49-F238E27FC236}">
                <a16:creationId xmlns:a16="http://schemas.microsoft.com/office/drawing/2014/main" id="{E50C562D-4F93-4382-89B2-84441F6884D1}"/>
              </a:ext>
            </a:extLst>
          </p:cNvPr>
          <p:cNvPicPr/>
          <p:nvPr/>
        </p:nvPicPr>
        <p:blipFill>
          <a:blip r:embed="rId2"/>
          <a:stretch>
            <a:fillRect/>
          </a:stretch>
        </p:blipFill>
        <p:spPr>
          <a:xfrm>
            <a:off x="1822461" y="2996952"/>
            <a:ext cx="5531595" cy="3099643"/>
          </a:xfrm>
          <a:prstGeom prst="rect">
            <a:avLst/>
          </a:prstGeom>
        </p:spPr>
      </p:pic>
    </p:spTree>
    <p:extLst>
      <p:ext uri="{BB962C8B-B14F-4D97-AF65-F5344CB8AC3E}">
        <p14:creationId xmlns:p14="http://schemas.microsoft.com/office/powerpoint/2010/main" val="324202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Regression assumptions (4/5)</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50</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298AFF0-B5D2-42CD-B5F9-C11ED10FE63C}"/>
              </a:ext>
            </a:extLst>
          </p:cNvPr>
          <p:cNvSpPr/>
          <p:nvPr/>
        </p:nvSpPr>
        <p:spPr>
          <a:xfrm>
            <a:off x="500089" y="1973404"/>
            <a:ext cx="3464688" cy="923330"/>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9.62 illustrates a normal probability plot based upon the Example 9.1 data set.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FB7697F-CC8B-4598-9529-FF6C722F3860}"/>
              </a:ext>
            </a:extLst>
          </p:cNvPr>
          <p:cNvSpPr/>
          <p:nvPr/>
        </p:nvSpPr>
        <p:spPr>
          <a:xfrm>
            <a:off x="486345" y="2952437"/>
            <a:ext cx="3464688" cy="1477328"/>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For a plot to confirm the normality of errors, it must follow an approximately straight line, i.e. it cannot be non-linear or “jump” too much up and down.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6F3047A-C519-489C-AEA5-C1FFF23F789A}"/>
              </a:ext>
            </a:extLst>
          </p:cNvPr>
          <p:cNvSpPr/>
          <p:nvPr/>
        </p:nvSpPr>
        <p:spPr>
          <a:xfrm>
            <a:off x="535585" y="4613209"/>
            <a:ext cx="8179790" cy="1200329"/>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observe From Figure 9.62 that the relationship is linear, and we conclude that the normality assumption is not violated. This problem can occur if the dependent and/or independent variables are not normally distributed, or the linearity assumption is violated. </a:t>
            </a:r>
            <a:endParaRPr lang="en-GB" dirty="0"/>
          </a:p>
        </p:txBody>
      </p:sp>
      <p:sp>
        <p:nvSpPr>
          <p:cNvPr id="9" name="TextBox 8">
            <a:extLst>
              <a:ext uri="{FF2B5EF4-FFF2-40B4-BE49-F238E27FC236}">
                <a16:creationId xmlns:a16="http://schemas.microsoft.com/office/drawing/2014/main" id="{B6B39B57-DC9E-40A4-9D35-8DEDEAED60CB}"/>
              </a:ext>
            </a:extLst>
          </p:cNvPr>
          <p:cNvSpPr txBox="1"/>
          <p:nvPr/>
        </p:nvSpPr>
        <p:spPr>
          <a:xfrm>
            <a:off x="1187624" y="1391555"/>
            <a:ext cx="2344887" cy="369332"/>
          </a:xfrm>
          <a:prstGeom prst="rect">
            <a:avLst/>
          </a:prstGeom>
          <a:solidFill>
            <a:schemeClr val="accent1">
              <a:lumMod val="40000"/>
              <a:lumOff val="60000"/>
            </a:schemeClr>
          </a:solidFill>
        </p:spPr>
        <p:txBody>
          <a:bodyPr wrap="square" rtlCol="0">
            <a:spAutoFit/>
          </a:bodyPr>
          <a:lstStyle/>
          <a:p>
            <a:r>
              <a:rPr lang="en-GB" dirty="0"/>
              <a:t>Excel solution only</a:t>
            </a:r>
          </a:p>
        </p:txBody>
      </p:sp>
      <p:pic>
        <p:nvPicPr>
          <p:cNvPr id="10" name="Picture 9">
            <a:extLst>
              <a:ext uri="{FF2B5EF4-FFF2-40B4-BE49-F238E27FC236}">
                <a16:creationId xmlns:a16="http://schemas.microsoft.com/office/drawing/2014/main" id="{DDD309D0-E833-4048-9259-7370603046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67943" y="1273241"/>
            <a:ext cx="4647431" cy="3156524"/>
          </a:xfrm>
          <a:prstGeom prst="rect">
            <a:avLst/>
          </a:prstGeom>
          <a:noFill/>
        </p:spPr>
      </p:pic>
    </p:spTree>
    <p:extLst>
      <p:ext uri="{BB962C8B-B14F-4D97-AF65-F5344CB8AC3E}">
        <p14:creationId xmlns:p14="http://schemas.microsoft.com/office/powerpoint/2010/main" val="1226658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9A22-2EF1-4916-B10D-8FE18D444C4A}"/>
              </a:ext>
            </a:extLst>
          </p:cNvPr>
          <p:cNvSpPr>
            <a:spLocks noGrp="1"/>
          </p:cNvSpPr>
          <p:nvPr>
            <p:ph type="ctrTitle"/>
          </p:nvPr>
        </p:nvSpPr>
        <p:spPr/>
        <p:txBody>
          <a:bodyPr/>
          <a:lstStyle/>
          <a:p>
            <a:r>
              <a:rPr lang="en-GB" dirty="0"/>
              <a:t>Regression assumptions (5/5)</a:t>
            </a:r>
          </a:p>
        </p:txBody>
      </p:sp>
      <p:sp>
        <p:nvSpPr>
          <p:cNvPr id="3" name="Slide Number Placeholder 2">
            <a:extLst>
              <a:ext uri="{FF2B5EF4-FFF2-40B4-BE49-F238E27FC236}">
                <a16:creationId xmlns:a16="http://schemas.microsoft.com/office/drawing/2014/main" id="{01C63209-C5EC-487F-ADD5-369C3E4093F0}"/>
              </a:ext>
            </a:extLst>
          </p:cNvPr>
          <p:cNvSpPr>
            <a:spLocks noGrp="1"/>
          </p:cNvSpPr>
          <p:nvPr>
            <p:ph type="sldNum" sz="quarter" idx="10"/>
          </p:nvPr>
        </p:nvSpPr>
        <p:spPr/>
        <p:txBody>
          <a:bodyPr/>
          <a:lstStyle/>
          <a:p>
            <a:pPr>
              <a:defRPr/>
            </a:pPr>
            <a:fld id="{EE5211DE-3088-474A-B06D-0C81E0A02B56}" type="slidenum">
              <a:rPr lang="en-GB" smtClean="0"/>
              <a:pPr>
                <a:defRPr/>
              </a:pPr>
              <a:t>51</a:t>
            </a:fld>
            <a:endParaRPr lang="en-GB" dirty="0"/>
          </a:p>
        </p:txBody>
      </p:sp>
      <p:sp>
        <p:nvSpPr>
          <p:cNvPr id="4" name="Footer Placeholder 3">
            <a:extLst>
              <a:ext uri="{FF2B5EF4-FFF2-40B4-BE49-F238E27FC236}">
                <a16:creationId xmlns:a16="http://schemas.microsoft.com/office/drawing/2014/main" id="{87D98650-9E0C-4CDC-B42D-F557B8BEF849}"/>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BF8258B-F175-4694-AC66-23663D496E59}"/>
              </a:ext>
            </a:extLst>
          </p:cNvPr>
          <p:cNvSpPr/>
          <p:nvPr/>
        </p:nvSpPr>
        <p:spPr>
          <a:xfrm>
            <a:off x="611560" y="1268760"/>
            <a:ext cx="8248430" cy="1354217"/>
          </a:xfrm>
          <a:prstGeom prst="rect">
            <a:avLst/>
          </a:prstGeom>
          <a:solidFill>
            <a:schemeClr val="accent5">
              <a:lumMod val="20000"/>
              <a:lumOff val="80000"/>
            </a:schemeClr>
          </a:solidFill>
        </p:spPr>
        <p:txBody>
          <a:bodyPr wrap="square">
            <a:spAutoFit/>
          </a:bodyPr>
          <a:lstStyle/>
          <a:p>
            <a:pPr marR="0" algn="just" hangingPunct="0">
              <a:spcBef>
                <a:spcPts val="0"/>
              </a:spcBef>
              <a:spcAft>
                <a:spcPts val="0"/>
              </a:spcAft>
            </a:pP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4. Constant variance assumption</a:t>
            </a:r>
          </a:p>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final assumption of </a:t>
            </a:r>
            <a:r>
              <a:rPr lang="en-GB" sz="1600" b="1" dirty="0">
                <a:latin typeface="Calibri" panose="020F0502020204030204" pitchFamily="34" charset="0"/>
                <a:ea typeface="Times New Roman" panose="02020603050405020304" pitchFamily="18" charset="0"/>
                <a:cs typeface="Times New Roman" panose="02020603050405020304" pitchFamily="18" charset="0"/>
              </a:rPr>
              <a:t>regression equal variance assumption</a:t>
            </a:r>
            <a:r>
              <a:rPr lang="en-GB" sz="1600" dirty="0">
                <a:latin typeface="Calibri" panose="020F0502020204030204" pitchFamily="34" charset="0"/>
                <a:ea typeface="Times New Roman" panose="02020603050405020304" pitchFamily="18" charset="0"/>
                <a:cs typeface="Times New Roman" panose="02020603050405020304" pitchFamily="18" charset="0"/>
              </a:rPr>
              <a:t> (or </a:t>
            </a:r>
            <a:r>
              <a:rPr lang="en-GB" sz="1600" b="1" dirty="0">
                <a:latin typeface="Calibri" panose="020F0502020204030204" pitchFamily="34" charset="0"/>
                <a:ea typeface="Times New Roman" panose="02020603050405020304" pitchFamily="18" charset="0"/>
                <a:cs typeface="Times New Roman" panose="02020603050405020304" pitchFamily="18" charset="0"/>
              </a:rPr>
              <a:t>homoscedasticity</a:t>
            </a:r>
            <a:r>
              <a:rPr lang="en-GB" sz="1600" dirty="0">
                <a:latin typeface="Calibri" panose="020F0502020204030204" pitchFamily="34" charset="0"/>
                <a:ea typeface="Times New Roman" panose="02020603050405020304" pitchFamily="18" charset="0"/>
                <a:cs typeface="Times New Roman" panose="02020603050405020304" pitchFamily="18" charset="0"/>
              </a:rPr>
              <a:t>) requires that the variance of the errors is constant for all values of x. This implies that the variability of the y values is the same for all values of x. This assumption is important when making inferences about </a:t>
            </a:r>
            <a:r>
              <a:rPr lang="en-GB" sz="1600" dirty="0">
                <a:latin typeface="Symbol" panose="05050102010706020507" pitchFamily="18" charset="2"/>
                <a:ea typeface="Times New Roman" panose="02020603050405020304" pitchFamily="18" charset="0"/>
                <a:cs typeface="Times New Roman" panose="02020603050405020304" pitchFamily="18" charset="0"/>
              </a:rPr>
              <a:t>b</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sz="1600" dirty="0">
                <a:latin typeface="Calibri" panose="020F0502020204030204" pitchFamily="34" charset="0"/>
                <a:ea typeface="Times New Roman" panose="02020603050405020304" pitchFamily="18" charset="0"/>
                <a:cs typeface="Times New Roman" panose="02020603050405020304" pitchFamily="18" charset="0"/>
              </a:rPr>
              <a:t> and </a:t>
            </a:r>
            <a:r>
              <a:rPr lang="en-GB" sz="1600" dirty="0">
                <a:latin typeface="Symbol" panose="05050102010706020507" pitchFamily="18" charset="2"/>
                <a:ea typeface="Times New Roman" panose="02020603050405020304" pitchFamily="18" charset="0"/>
                <a:cs typeface="Times New Roman" panose="02020603050405020304" pitchFamily="18" charset="0"/>
              </a:rPr>
              <a:t>b</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1</a:t>
            </a: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9696A9-CC8D-445A-8A49-FA7861BF338E}"/>
              </a:ext>
            </a:extLst>
          </p:cNvPr>
          <p:cNvSpPr/>
          <p:nvPr/>
        </p:nvSpPr>
        <p:spPr>
          <a:xfrm>
            <a:off x="1230744" y="3400424"/>
            <a:ext cx="2714625" cy="2308324"/>
          </a:xfrm>
          <a:prstGeom prst="rect">
            <a:avLst/>
          </a:prstGeom>
        </p:spPr>
        <p:txBody>
          <a:bodyPr wrap="square">
            <a:spAutoFit/>
          </a:bodyPr>
          <a:lstStyle/>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This plot shows that the variance assumption is not violated. </a:t>
            </a:r>
          </a:p>
          <a:p>
            <a:pPr marR="0"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If the value of error changes greatly as the value of x changes then we would assume that the variance assumption is violated.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BABB288-B477-43DE-AB09-06D83673972D}"/>
              </a:ext>
            </a:extLst>
          </p:cNvPr>
          <p:cNvSpPr txBox="1"/>
          <p:nvPr/>
        </p:nvSpPr>
        <p:spPr>
          <a:xfrm>
            <a:off x="1235352" y="2783076"/>
            <a:ext cx="2344887" cy="369332"/>
          </a:xfrm>
          <a:prstGeom prst="rect">
            <a:avLst/>
          </a:prstGeom>
          <a:solidFill>
            <a:schemeClr val="accent1">
              <a:lumMod val="40000"/>
              <a:lumOff val="60000"/>
            </a:schemeClr>
          </a:solidFill>
        </p:spPr>
        <p:txBody>
          <a:bodyPr wrap="square" rtlCol="0">
            <a:spAutoFit/>
          </a:bodyPr>
          <a:lstStyle/>
          <a:p>
            <a:r>
              <a:rPr lang="en-GB" dirty="0"/>
              <a:t>Excel solution only</a:t>
            </a:r>
          </a:p>
        </p:txBody>
      </p:sp>
      <p:pic>
        <p:nvPicPr>
          <p:cNvPr id="9" name="Picture 8">
            <a:extLst>
              <a:ext uri="{FF2B5EF4-FFF2-40B4-BE49-F238E27FC236}">
                <a16:creationId xmlns:a16="http://schemas.microsoft.com/office/drawing/2014/main" id="{2C32D010-7016-4601-872B-072EA79A20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783076"/>
            <a:ext cx="4792046" cy="3166204"/>
          </a:xfrm>
          <a:prstGeom prst="rect">
            <a:avLst/>
          </a:prstGeom>
          <a:noFill/>
        </p:spPr>
      </p:pic>
    </p:spTree>
    <p:extLst>
      <p:ext uri="{BB962C8B-B14F-4D97-AF65-F5344CB8AC3E}">
        <p14:creationId xmlns:p14="http://schemas.microsoft.com/office/powerpoint/2010/main" val="128856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500063" y="285750"/>
            <a:ext cx="6929437" cy="714375"/>
          </a:xfrm>
        </p:spPr>
        <p:txBody>
          <a:bodyPr/>
          <a:lstStyle/>
          <a:p>
            <a:r>
              <a:rPr lang="en-GB">
                <a:latin typeface="Arial" charset="0"/>
                <a:cs typeface="Arial" charset="0"/>
              </a:rPr>
              <a:t>Conclusion</a:t>
            </a:r>
          </a:p>
        </p:txBody>
      </p:sp>
      <p:sp>
        <p:nvSpPr>
          <p:cNvPr id="3" name="Slide Number Placeholder 2"/>
          <p:cNvSpPr>
            <a:spLocks noGrp="1"/>
          </p:cNvSpPr>
          <p:nvPr>
            <p:ph type="sldNum" sz="quarter" idx="10"/>
          </p:nvPr>
        </p:nvSpPr>
        <p:spPr/>
        <p:txBody>
          <a:bodyPr/>
          <a:lstStyle/>
          <a:p>
            <a:pPr>
              <a:defRPr/>
            </a:pPr>
            <a:fld id="{9CB633E6-9FCC-4F04-999D-7BE67E727801}" type="slidenum">
              <a:rPr lang="en-GB" smtClean="0"/>
              <a:pPr>
                <a:defRPr/>
              </a:pPr>
              <a:t>52</a:t>
            </a:fld>
            <a:endParaRPr lang="en-GB" dirty="0"/>
          </a:p>
        </p:txBody>
      </p:sp>
      <p:sp>
        <p:nvSpPr>
          <p:cNvPr id="583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58373" name="TextBox 4"/>
          <p:cNvSpPr txBox="1">
            <a:spLocks noChangeArrowheads="1"/>
          </p:cNvSpPr>
          <p:nvPr/>
        </p:nvSpPr>
        <p:spPr bwMode="auto">
          <a:xfrm>
            <a:off x="642938" y="1285875"/>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In this presentation we explored the fitting a least squares regression line to a bivariate data set:</a:t>
            </a:r>
          </a:p>
        </p:txBody>
      </p:sp>
      <p:sp>
        <p:nvSpPr>
          <p:cNvPr id="6" name="Rectangle 5"/>
          <p:cNvSpPr/>
          <p:nvPr/>
        </p:nvSpPr>
        <p:spPr>
          <a:xfrm>
            <a:off x="928662" y="2214554"/>
            <a:ext cx="2786082" cy="1569660"/>
          </a:xfrm>
          <a:prstGeom prst="rect">
            <a:avLst/>
          </a:prstGeom>
          <a:noFill/>
          <a:effectLst>
            <a:glow rad="101600">
              <a:schemeClr val="accent6">
                <a:satMod val="175000"/>
                <a:alpha val="40000"/>
              </a:schemeClr>
            </a:glow>
          </a:effectLst>
        </p:spPr>
        <p:txBody>
          <a:bodyPr>
            <a:spAutoFit/>
          </a:bodyPr>
          <a:lstStyle/>
          <a:p>
            <a:pPr algn="ctr">
              <a:defRPr/>
            </a:pPr>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Linear Correlation Analysis</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4572000" y="3929066"/>
            <a:ext cx="3357586" cy="1569660"/>
          </a:xfrm>
          <a:prstGeom prst="rect">
            <a:avLst/>
          </a:prstGeom>
          <a:noFill/>
          <a:effectLst>
            <a:glow rad="101600">
              <a:schemeClr val="accent6">
                <a:satMod val="175000"/>
                <a:alpha val="40000"/>
              </a:schemeClr>
            </a:glow>
          </a:effectLst>
        </p:spPr>
        <p:txBody>
          <a:bodyPr>
            <a:spAutoFit/>
          </a:bodyPr>
          <a:lstStyle/>
          <a:p>
            <a:pPr algn="ctr">
              <a:defRPr/>
            </a:pP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Linear Regression Analysis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(3/3)</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6</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4" name="Rectangle 3">
            <a:extLst>
              <a:ext uri="{FF2B5EF4-FFF2-40B4-BE49-F238E27FC236}">
                <a16:creationId xmlns:a16="http://schemas.microsoft.com/office/drawing/2014/main" id="{0BFC1EEC-3013-4361-A728-DCF6A8D163AD}"/>
              </a:ext>
            </a:extLst>
          </p:cNvPr>
          <p:cNvSpPr/>
          <p:nvPr/>
        </p:nvSpPr>
        <p:spPr>
          <a:xfrm>
            <a:off x="535712" y="1330889"/>
            <a:ext cx="3172193" cy="923330"/>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rPr>
              <a:t>By just looking at numbers, we can see that both data sets are increasing. </a:t>
            </a:r>
            <a:endParaRPr lang="en-GB" dirty="0"/>
          </a:p>
        </p:txBody>
      </p:sp>
      <p:sp>
        <p:nvSpPr>
          <p:cNvPr id="5" name="Rectangle 4">
            <a:extLst>
              <a:ext uri="{FF2B5EF4-FFF2-40B4-BE49-F238E27FC236}">
                <a16:creationId xmlns:a16="http://schemas.microsoft.com/office/drawing/2014/main" id="{26F2E37A-04A8-4ECF-9343-E90A80B5D87B}"/>
              </a:ext>
            </a:extLst>
          </p:cNvPr>
          <p:cNvSpPr/>
          <p:nvPr/>
        </p:nvSpPr>
        <p:spPr>
          <a:xfrm>
            <a:off x="535712" y="4581128"/>
            <a:ext cx="8284760" cy="1200329"/>
          </a:xfrm>
          <a:prstGeom prst="rect">
            <a:avLst/>
          </a:prstGeom>
          <a:solidFill>
            <a:schemeClr val="accent3">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We can see both data sets flow with an upward trend from month to month, as the corresponding numbers show. We might speculate that if we knew the number of UK people 16 and over that are employed, we might be able to predict how many people will travel abroad from the UK. </a:t>
            </a:r>
            <a:endParaRPr lang="en-GB" dirty="0"/>
          </a:p>
        </p:txBody>
      </p:sp>
      <p:sp>
        <p:nvSpPr>
          <p:cNvPr id="2" name="Rectangle 1">
            <a:extLst>
              <a:ext uri="{FF2B5EF4-FFF2-40B4-BE49-F238E27FC236}">
                <a16:creationId xmlns:a16="http://schemas.microsoft.com/office/drawing/2014/main" id="{ED006AFE-D2F7-4F68-869D-CF1928658091}"/>
              </a:ext>
            </a:extLst>
          </p:cNvPr>
          <p:cNvSpPr/>
          <p:nvPr/>
        </p:nvSpPr>
        <p:spPr>
          <a:xfrm>
            <a:off x="541465" y="2499511"/>
            <a:ext cx="3172192" cy="1754326"/>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rPr>
              <a:t>We can present these two data sets in a graph, and we use the graph with the left axis showing the scale for employment, and the right axis showing the scale for all UK visits abroad.</a:t>
            </a:r>
            <a:endParaRPr lang="en-GB" dirty="0"/>
          </a:p>
        </p:txBody>
      </p:sp>
      <p:pic>
        <p:nvPicPr>
          <p:cNvPr id="9" name="Picture 8">
            <a:extLst>
              <a:ext uri="{FF2B5EF4-FFF2-40B4-BE49-F238E27FC236}">
                <a16:creationId xmlns:a16="http://schemas.microsoft.com/office/drawing/2014/main" id="{B2152EC7-A31C-4FA8-88C4-5C2FF539C5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66027" y="1249131"/>
            <a:ext cx="4798732" cy="3168352"/>
          </a:xfrm>
          <a:prstGeom prst="rect">
            <a:avLst/>
          </a:prstGeom>
          <a:noFill/>
        </p:spPr>
      </p:pic>
    </p:spTree>
    <p:extLst>
      <p:ext uri="{BB962C8B-B14F-4D97-AF65-F5344CB8AC3E}">
        <p14:creationId xmlns:p14="http://schemas.microsoft.com/office/powerpoint/2010/main" val="312957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 Excel solution</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7</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4" name="Rectangle 3">
            <a:extLst>
              <a:ext uri="{FF2B5EF4-FFF2-40B4-BE49-F238E27FC236}">
                <a16:creationId xmlns:a16="http://schemas.microsoft.com/office/drawing/2014/main" id="{F564F944-720F-4274-9935-0FC374CBAC4C}"/>
              </a:ext>
            </a:extLst>
          </p:cNvPr>
          <p:cNvSpPr/>
          <p:nvPr/>
        </p:nvSpPr>
        <p:spPr>
          <a:xfrm>
            <a:off x="646014" y="1340768"/>
            <a:ext cx="3637954" cy="2554545"/>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Rather than showing the two data sets as line graphs, as in Figure 9.5, we could plot each pair of values as a point on a graph. This graph, shown in Figure 9.6, is called a scatter plot. </a:t>
            </a:r>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How to construct the scatter plot using Excel has already been demonstrated in Chapter 1. We will therefore skip this part of explanation and concentrate on the content of the plot.</a:t>
            </a:r>
            <a:endParaRPr lang="en-GB" sz="1600" dirty="0">
              <a:solidFill>
                <a:srgbClr val="FF0000"/>
              </a:solidFill>
            </a:endParaRPr>
          </a:p>
        </p:txBody>
      </p:sp>
      <p:sp>
        <p:nvSpPr>
          <p:cNvPr id="5" name="Rectangle 4">
            <a:extLst>
              <a:ext uri="{FF2B5EF4-FFF2-40B4-BE49-F238E27FC236}">
                <a16:creationId xmlns:a16="http://schemas.microsoft.com/office/drawing/2014/main" id="{747AB3BB-D278-42B5-A18E-9F8DDB81116D}"/>
              </a:ext>
            </a:extLst>
          </p:cNvPr>
          <p:cNvSpPr/>
          <p:nvPr/>
        </p:nvSpPr>
        <p:spPr>
          <a:xfrm>
            <a:off x="637699" y="4346482"/>
            <a:ext cx="8176393" cy="1323439"/>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A scatterplot hints that there is some form of relationship; as the percentage of those that are not unemployed increases, there is a tendency for more people to travel abroad too.</a:t>
            </a:r>
            <a:r>
              <a:rPr lang="en-GB" sz="1600" dirty="0">
                <a:latin typeface="Calibri" panose="020F0502020204030204" pitchFamily="34" charset="0"/>
                <a:ea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The data, therefore, would indicate a positive relationship. As we will show later, it is possible to describe this relationship by fitting a line or curve to the data set. This will enable us to predict the number of visits abroad based on </a:t>
            </a:r>
            <a:r>
              <a:rPr lang="en-GB" sz="1600" b="1" dirty="0">
                <a:latin typeface="Calibri" panose="020F0502020204030204" pitchFamily="34" charset="0"/>
                <a:ea typeface="Times New Roman" panose="02020603050405020304" pitchFamily="18" charset="0"/>
                <a:cs typeface="Times New Roman" panose="02020603050405020304" pitchFamily="18" charset="0"/>
              </a:rPr>
              <a:t>any</a:t>
            </a:r>
            <a:r>
              <a:rPr lang="en-GB" sz="1600" dirty="0">
                <a:latin typeface="Calibri" panose="020F0502020204030204" pitchFamily="34" charset="0"/>
                <a:ea typeface="Times New Roman" panose="02020603050405020304" pitchFamily="18" charset="0"/>
                <a:cs typeface="Times New Roman" panose="02020603050405020304" pitchFamily="18" charset="0"/>
              </a:rPr>
              <a:t> number of employed people between 16 and over.</a:t>
            </a:r>
            <a:endParaRPr lang="en-GB" sz="1600" dirty="0"/>
          </a:p>
        </p:txBody>
      </p:sp>
      <p:pic>
        <p:nvPicPr>
          <p:cNvPr id="8" name="Picture 7">
            <a:extLst>
              <a:ext uri="{FF2B5EF4-FFF2-40B4-BE49-F238E27FC236}">
                <a16:creationId xmlns:a16="http://schemas.microsoft.com/office/drawing/2014/main" id="{888E7241-ED8A-4281-86F6-51B32AE01A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53339" y="1362539"/>
            <a:ext cx="4317167" cy="2554545"/>
          </a:xfrm>
          <a:prstGeom prst="rect">
            <a:avLst/>
          </a:prstGeom>
          <a:noFill/>
        </p:spPr>
      </p:pic>
    </p:spTree>
    <p:extLst>
      <p:ext uri="{BB962C8B-B14F-4D97-AF65-F5344CB8AC3E}">
        <p14:creationId xmlns:p14="http://schemas.microsoft.com/office/powerpoint/2010/main" val="299989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 SPSS solution (1/2)</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8</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4" name="Rectangle 3">
            <a:extLst>
              <a:ext uri="{FF2B5EF4-FFF2-40B4-BE49-F238E27FC236}">
                <a16:creationId xmlns:a16="http://schemas.microsoft.com/office/drawing/2014/main" id="{A5C9703E-75D4-4DDE-91BA-5C6A6A1EDB61}"/>
              </a:ext>
            </a:extLst>
          </p:cNvPr>
          <p:cNvSpPr/>
          <p:nvPr/>
        </p:nvSpPr>
        <p:spPr>
          <a:xfrm>
            <a:off x="1127026" y="1358870"/>
            <a:ext cx="2714625"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data file: Chapter 9_Scatter plot.sav (only first 8 records illustrated below)</a:t>
            </a:r>
            <a:endParaRPr lang="en-GB" dirty="0"/>
          </a:p>
        </p:txBody>
      </p:sp>
      <p:sp>
        <p:nvSpPr>
          <p:cNvPr id="5" name="Rectangle 4">
            <a:extLst>
              <a:ext uri="{FF2B5EF4-FFF2-40B4-BE49-F238E27FC236}">
                <a16:creationId xmlns:a16="http://schemas.microsoft.com/office/drawing/2014/main" id="{24F3B557-2A69-4584-B462-48202D7D3E3A}"/>
              </a:ext>
            </a:extLst>
          </p:cNvPr>
          <p:cNvSpPr/>
          <p:nvPr/>
        </p:nvSpPr>
        <p:spPr>
          <a:xfrm>
            <a:off x="1156418" y="4298802"/>
            <a:ext cx="2459682" cy="923330"/>
          </a:xfrm>
          <a:prstGeom prst="rect">
            <a:avLst/>
          </a:prstGeom>
        </p:spPr>
        <p:txBody>
          <a:bodyPr wrap="square">
            <a:spAutoFit/>
          </a:bodyPr>
          <a:lstStyle/>
          <a:p>
            <a:pPr marL="0" marR="0" algn="just"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G</a:t>
            </a:r>
            <a:r>
              <a:rPr lang="en-GB" dirty="0">
                <a:latin typeface="Calibri" panose="020F0502020204030204" pitchFamily="34" charset="0"/>
                <a:ea typeface="Times New Roman" panose="02020603050405020304" pitchFamily="18" charset="0"/>
                <a:cs typeface="Times New Roman" panose="02020603050405020304" pitchFamily="18" charset="0"/>
              </a:rPr>
              <a:t>raphs &gt; </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egacy Dialogs &gt; </a:t>
            </a:r>
            <a:r>
              <a:rPr lang="en-GB" u="sng"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catter/Dot</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Choose Simple Scatter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E56B976-2FFF-4CCF-84FB-1CCCA3FFCD64}"/>
              </a:ext>
            </a:extLst>
          </p:cNvPr>
          <p:cNvPicPr/>
          <p:nvPr/>
        </p:nvPicPr>
        <p:blipFill>
          <a:blip r:embed="rId2"/>
          <a:stretch>
            <a:fillRect/>
          </a:stretch>
        </p:blipFill>
        <p:spPr>
          <a:xfrm>
            <a:off x="4021941" y="4028294"/>
            <a:ext cx="3011922" cy="1800200"/>
          </a:xfrm>
          <a:prstGeom prst="rect">
            <a:avLst/>
          </a:prstGeom>
        </p:spPr>
      </p:pic>
      <p:sp>
        <p:nvSpPr>
          <p:cNvPr id="6" name="Rectangle 5">
            <a:extLst>
              <a:ext uri="{FF2B5EF4-FFF2-40B4-BE49-F238E27FC236}">
                <a16:creationId xmlns:a16="http://schemas.microsoft.com/office/drawing/2014/main" id="{EA216B75-1BEA-45B8-B2AD-E5CCF1C5B34F}"/>
              </a:ext>
            </a:extLst>
          </p:cNvPr>
          <p:cNvSpPr/>
          <p:nvPr/>
        </p:nvSpPr>
        <p:spPr>
          <a:xfrm>
            <a:off x="2546533" y="5459162"/>
            <a:ext cx="1382795" cy="36933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Click Define</a:t>
            </a:r>
            <a:endParaRPr lang="en-GB" dirty="0"/>
          </a:p>
        </p:txBody>
      </p:sp>
      <p:pic>
        <p:nvPicPr>
          <p:cNvPr id="10" name="Picture 9">
            <a:extLst>
              <a:ext uri="{FF2B5EF4-FFF2-40B4-BE49-F238E27FC236}">
                <a16:creationId xmlns:a16="http://schemas.microsoft.com/office/drawing/2014/main" id="{4BE764AD-E2B7-49EC-A19B-5EE439D363E2}"/>
              </a:ext>
            </a:extLst>
          </p:cNvPr>
          <p:cNvPicPr/>
          <p:nvPr/>
        </p:nvPicPr>
        <p:blipFill>
          <a:blip r:embed="rId3"/>
          <a:stretch>
            <a:fillRect/>
          </a:stretch>
        </p:blipFill>
        <p:spPr>
          <a:xfrm>
            <a:off x="4016870" y="1307306"/>
            <a:ext cx="3867498" cy="2121694"/>
          </a:xfrm>
          <a:prstGeom prst="rect">
            <a:avLst/>
          </a:prstGeom>
        </p:spPr>
      </p:pic>
    </p:spTree>
    <p:extLst>
      <p:ext uri="{BB962C8B-B14F-4D97-AF65-F5344CB8AC3E}">
        <p14:creationId xmlns:p14="http://schemas.microsoft.com/office/powerpoint/2010/main" val="372600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00063" y="285750"/>
            <a:ext cx="8176393" cy="714375"/>
          </a:xfrm>
        </p:spPr>
        <p:txBody>
          <a:bodyPr/>
          <a:lstStyle/>
          <a:p>
            <a:r>
              <a:rPr lang="en-GB" sz="2800" dirty="0">
                <a:latin typeface="Arial" charset="0"/>
                <a:cs typeface="Arial" charset="0"/>
              </a:rPr>
              <a:t>Scatter plots – SPSS solution (2/2)</a:t>
            </a:r>
          </a:p>
        </p:txBody>
      </p:sp>
      <p:sp>
        <p:nvSpPr>
          <p:cNvPr id="3" name="Slide Number Placeholder 2"/>
          <p:cNvSpPr>
            <a:spLocks noGrp="1"/>
          </p:cNvSpPr>
          <p:nvPr>
            <p:ph type="sldNum" sz="quarter" idx="10"/>
          </p:nvPr>
        </p:nvSpPr>
        <p:spPr/>
        <p:txBody>
          <a:bodyPr/>
          <a:lstStyle/>
          <a:p>
            <a:pPr>
              <a:defRPr/>
            </a:pPr>
            <a:fld id="{76F89D78-F865-4DC2-A7D2-4441B03F3329}" type="slidenum">
              <a:rPr lang="en-GB" smtClean="0"/>
              <a:pPr>
                <a:defRPr/>
              </a:pPr>
              <a:t>9</a:t>
            </a:fld>
            <a:endParaRPr lang="en-GB" dirty="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5AEC0604-B258-415C-918C-F976774EC8A8}"/>
              </a:ext>
            </a:extLst>
          </p:cNvPr>
          <p:cNvSpPr/>
          <p:nvPr/>
        </p:nvSpPr>
        <p:spPr>
          <a:xfrm>
            <a:off x="518835" y="1353949"/>
            <a:ext cx="3770312"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move number visited to Y Axis and employed to X Axis.</a:t>
            </a:r>
            <a:endParaRPr lang="en-GB" dirty="0"/>
          </a:p>
        </p:txBody>
      </p:sp>
      <p:pic>
        <p:nvPicPr>
          <p:cNvPr id="6" name="Picture 5">
            <a:extLst>
              <a:ext uri="{FF2B5EF4-FFF2-40B4-BE49-F238E27FC236}">
                <a16:creationId xmlns:a16="http://schemas.microsoft.com/office/drawing/2014/main" id="{204F0E9A-65CC-4149-8374-D79DA231923B}"/>
              </a:ext>
            </a:extLst>
          </p:cNvPr>
          <p:cNvPicPr/>
          <p:nvPr/>
        </p:nvPicPr>
        <p:blipFill>
          <a:blip r:embed="rId2"/>
          <a:stretch>
            <a:fillRect/>
          </a:stretch>
        </p:blipFill>
        <p:spPr>
          <a:xfrm>
            <a:off x="4572000" y="1360418"/>
            <a:ext cx="4146418" cy="1564526"/>
          </a:xfrm>
          <a:prstGeom prst="rect">
            <a:avLst/>
          </a:prstGeom>
        </p:spPr>
      </p:pic>
      <p:sp>
        <p:nvSpPr>
          <p:cNvPr id="4" name="Rectangle 3">
            <a:extLst>
              <a:ext uri="{FF2B5EF4-FFF2-40B4-BE49-F238E27FC236}">
                <a16:creationId xmlns:a16="http://schemas.microsoft.com/office/drawing/2014/main" id="{8DD3B18D-3123-42A4-B9DC-02A752542F21}"/>
              </a:ext>
            </a:extLst>
          </p:cNvPr>
          <p:cNvSpPr/>
          <p:nvPr/>
        </p:nvSpPr>
        <p:spPr>
          <a:xfrm>
            <a:off x="3347864" y="2555612"/>
            <a:ext cx="94128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dirty="0"/>
          </a:p>
        </p:txBody>
      </p:sp>
      <p:sp>
        <p:nvSpPr>
          <p:cNvPr id="5" name="Rectangle 4">
            <a:extLst>
              <a:ext uri="{FF2B5EF4-FFF2-40B4-BE49-F238E27FC236}">
                <a16:creationId xmlns:a16="http://schemas.microsoft.com/office/drawing/2014/main" id="{4C25FAD3-A621-4658-AD82-553E2A6E4DEB}"/>
              </a:ext>
            </a:extLst>
          </p:cNvPr>
          <p:cNvSpPr/>
          <p:nvPr/>
        </p:nvSpPr>
        <p:spPr>
          <a:xfrm>
            <a:off x="514564" y="2951470"/>
            <a:ext cx="1345240"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dirty="0"/>
          </a:p>
        </p:txBody>
      </p:sp>
      <p:pic>
        <p:nvPicPr>
          <p:cNvPr id="10" name="Picture 9">
            <a:extLst>
              <a:ext uri="{FF2B5EF4-FFF2-40B4-BE49-F238E27FC236}">
                <a16:creationId xmlns:a16="http://schemas.microsoft.com/office/drawing/2014/main" id="{536136BD-A795-425B-9F2A-EFD3F6F13CBE}"/>
              </a:ext>
            </a:extLst>
          </p:cNvPr>
          <p:cNvPicPr/>
          <p:nvPr/>
        </p:nvPicPr>
        <p:blipFill>
          <a:blip r:embed="rId3"/>
          <a:stretch>
            <a:fillRect/>
          </a:stretch>
        </p:blipFill>
        <p:spPr>
          <a:xfrm>
            <a:off x="2403991" y="3211260"/>
            <a:ext cx="4832305" cy="2860928"/>
          </a:xfrm>
          <a:prstGeom prst="rect">
            <a:avLst/>
          </a:prstGeom>
        </p:spPr>
      </p:pic>
    </p:spTree>
    <p:extLst>
      <p:ext uri="{BB962C8B-B14F-4D97-AF65-F5344CB8AC3E}">
        <p14:creationId xmlns:p14="http://schemas.microsoft.com/office/powerpoint/2010/main" val="49712987"/>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1444</TotalTime>
  <Words>5019</Words>
  <Application>Microsoft Office PowerPoint</Application>
  <PresentationFormat>On-screen Show (4:3)</PresentationFormat>
  <Paragraphs>408</Paragraphs>
  <Slides>52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&amp;quot</vt:lpstr>
      <vt:lpstr>Arial</vt:lpstr>
      <vt:lpstr>Calibri</vt:lpstr>
      <vt:lpstr>Cambria Math</vt:lpstr>
      <vt:lpstr>Symbol</vt:lpstr>
      <vt:lpstr>Times New Roman</vt:lpstr>
      <vt:lpstr>Title</vt:lpstr>
      <vt:lpstr>Linear Correlation and Regression Analysis</vt:lpstr>
      <vt:lpstr>Learning Objectives</vt:lpstr>
      <vt:lpstr>Linear Correlation Analysis</vt:lpstr>
      <vt:lpstr>Scatter plots (1/3)</vt:lpstr>
      <vt:lpstr>Scatter plots (2/3)</vt:lpstr>
      <vt:lpstr>Scatter plots (3/3)</vt:lpstr>
      <vt:lpstr>Scatter plots – Excel solution</vt:lpstr>
      <vt:lpstr>Scatter plots – SPSS solution (1/2)</vt:lpstr>
      <vt:lpstr>Scatter plots – SPSS solution (2/2)</vt:lpstr>
      <vt:lpstr>Scatter plots – Outliers</vt:lpstr>
      <vt:lpstr>Pearson’s correlation coefficient, r (1/3)</vt:lpstr>
      <vt:lpstr>Pearson’s correlation coefficient, r (2/3)</vt:lpstr>
      <vt:lpstr>Pearson’s correlation coefficient, r (3/3)</vt:lpstr>
      <vt:lpstr>Excel solution</vt:lpstr>
      <vt:lpstr>SPSS solution (1/2)</vt:lpstr>
      <vt:lpstr>SPSS solution (2/2)</vt:lpstr>
      <vt:lpstr>What is the SPSS Pearson correlation coefficient p-value and how to calculate in Excel</vt:lpstr>
      <vt:lpstr>The coefficient of determination, r2 or R-Squared</vt:lpstr>
      <vt:lpstr>Spearman’s rank correlation coefficient, rs (1/3)</vt:lpstr>
      <vt:lpstr>Spearman’s rank correlation coefficient, rs (2/3)</vt:lpstr>
      <vt:lpstr>Spearman’s rank correlation coefficient, rs (3/3)</vt:lpstr>
      <vt:lpstr>Excel solution (1/3)</vt:lpstr>
      <vt:lpstr>SPSS solution(2/3)</vt:lpstr>
      <vt:lpstr>SPSS solution(3/3)</vt:lpstr>
      <vt:lpstr>What is the SPSS Spearman correlation coefficient p-value and how to calculate in Excel</vt:lpstr>
      <vt:lpstr>Introduction to linear regression</vt:lpstr>
      <vt:lpstr>Linear regression (1/3)</vt:lpstr>
      <vt:lpstr>Linear regression (2/3)</vt:lpstr>
      <vt:lpstr>Linear regression (3/3)</vt:lpstr>
      <vt:lpstr>Fit line to scatter plot – Excel (1/3)</vt:lpstr>
      <vt:lpstr>Fit line to scatter plot – Excel (2/3)</vt:lpstr>
      <vt:lpstr>Fit line to scatter plot – Excel (3/3)</vt:lpstr>
      <vt:lpstr>Residuals – Excel</vt:lpstr>
      <vt:lpstr>Sum of squares defined (1/2)</vt:lpstr>
      <vt:lpstr>Sum of squares defined (2/2)</vt:lpstr>
      <vt:lpstr>Test how well the model fits the data (1/2)</vt:lpstr>
      <vt:lpstr>Test how well the model fits the data (2/2)</vt:lpstr>
      <vt:lpstr>Example 9.6 - Excel solution </vt:lpstr>
      <vt:lpstr>Example 9.6 – SPSS solution (1/7)</vt:lpstr>
      <vt:lpstr>Example 9.6 – SPSS solution (2/7)</vt:lpstr>
      <vt:lpstr>Example 9.6 – SPSS solution (3/7)</vt:lpstr>
      <vt:lpstr>Example 9.6 – SPSS solution (4/7)</vt:lpstr>
      <vt:lpstr>Example 9.6 – SPSS solution (5/7)</vt:lpstr>
      <vt:lpstr>Example 9.6 – SPSS solution (6/7)</vt:lpstr>
      <vt:lpstr>Example 9.6 – SPSS solution (7/7)</vt:lpstr>
      <vt:lpstr>Regression assumptions using Excel and SPSS</vt:lpstr>
      <vt:lpstr>Regression assumptions (1/5)</vt:lpstr>
      <vt:lpstr>Regression assumptions (2/5)</vt:lpstr>
      <vt:lpstr>Regression assumptions (3/5)</vt:lpstr>
      <vt:lpstr>Regression assumptions (4/5)</vt:lpstr>
      <vt:lpstr>Regression assumptions (5/5)</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Glyn Davis</dc:creator>
  <cp:lastModifiedBy>Branko Pecar</cp:lastModifiedBy>
  <cp:revision>219</cp:revision>
  <dcterms:created xsi:type="dcterms:W3CDTF">2009-03-22T11:49:20Z</dcterms:created>
  <dcterms:modified xsi:type="dcterms:W3CDTF">2020-10-04T08:49:32Z</dcterms:modified>
</cp:coreProperties>
</file>